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0"/>
  </p:notesMasterIdLst>
  <p:handoutMasterIdLst>
    <p:handoutMasterId r:id="rId11"/>
  </p:handoutMasterIdLst>
  <p:sldIdLst>
    <p:sldId id="256" r:id="rId2"/>
    <p:sldId id="257" r:id="rId3"/>
    <p:sldId id="279" r:id="rId4"/>
    <p:sldId id="280" r:id="rId5"/>
    <p:sldId id="281" r:id="rId6"/>
    <p:sldId id="283" r:id="rId7"/>
    <p:sldId id="285" r:id="rId8"/>
    <p:sldId id="270" r:id="rId9"/>
  </p:sldIdLst>
  <p:sldSz cx="9144000" cy="6858000" type="screen4x3"/>
  <p:notesSz cx="68199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1339" autoAdjust="0"/>
  </p:normalViewPr>
  <p:slideViewPr>
    <p:cSldViewPr snapToGrid="0" snapToObjects="1">
      <p:cViewPr varScale="1">
        <p:scale>
          <a:sx n="80" d="100"/>
          <a:sy n="80" d="100"/>
        </p:scale>
        <p:origin x="1842" y="90"/>
      </p:cViewPr>
      <p:guideLst>
        <p:guide orient="horz" pos="2160"/>
        <p:guide pos="2880"/>
      </p:guideLst>
    </p:cSldViewPr>
  </p:slideViewPr>
  <p:outlineViewPr>
    <p:cViewPr>
      <p:scale>
        <a:sx n="33" d="100"/>
        <a:sy n="33" d="100"/>
      </p:scale>
      <p:origin x="32" y="1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63032" y="0"/>
            <a:ext cx="2955290" cy="496570"/>
          </a:xfrm>
          <a:prstGeom prst="rect">
            <a:avLst/>
          </a:prstGeom>
        </p:spPr>
        <p:txBody>
          <a:bodyPr vert="horz" lIns="91440" tIns="45720" rIns="91440" bIns="45720" rtlCol="0"/>
          <a:lstStyle>
            <a:lvl1pPr algn="r">
              <a:defRPr sz="1200"/>
            </a:lvl1pPr>
          </a:lstStyle>
          <a:p>
            <a:fld id="{6A622F9F-253A-8442-B75B-E7A5CEBBB6AE}" type="datetimeFigureOut">
              <a:rPr lang="fr-FR" smtClean="0"/>
              <a:t>05/08/2020</a:t>
            </a:fld>
            <a:endParaRPr lang="fr-FR"/>
          </a:p>
        </p:txBody>
      </p:sp>
      <p:sp>
        <p:nvSpPr>
          <p:cNvPr id="4" name="Espace réservé du pied de page 3"/>
          <p:cNvSpPr>
            <a:spLocks noGrp="1"/>
          </p:cNvSpPr>
          <p:nvPr>
            <p:ph type="ftr" sz="quarter" idx="2"/>
          </p:nvPr>
        </p:nvSpPr>
        <p:spPr>
          <a:xfrm>
            <a:off x="0" y="9433106"/>
            <a:ext cx="2955290" cy="49657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63032" y="9433106"/>
            <a:ext cx="2955290" cy="496570"/>
          </a:xfrm>
          <a:prstGeom prst="rect">
            <a:avLst/>
          </a:prstGeom>
        </p:spPr>
        <p:txBody>
          <a:bodyPr vert="horz" lIns="91440" tIns="45720" rIns="91440" bIns="45720" rtlCol="0" anchor="b"/>
          <a:lstStyle>
            <a:lvl1pPr algn="r">
              <a:defRPr sz="1200"/>
            </a:lvl1pPr>
          </a:lstStyle>
          <a:p>
            <a:fld id="{69D3994F-9F9B-194A-9ED5-6193821A30CE}" type="slidenum">
              <a:rPr lang="fr-FR" smtClean="0"/>
              <a:t>‹N°›</a:t>
            </a:fld>
            <a:endParaRPr lang="fr-FR"/>
          </a:p>
        </p:txBody>
      </p:sp>
    </p:spTree>
    <p:extLst>
      <p:ext uri="{BB962C8B-B14F-4D97-AF65-F5344CB8AC3E}">
        <p14:creationId xmlns:p14="http://schemas.microsoft.com/office/powerpoint/2010/main" val="4213580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CCD35004-3E76-C242-9E41-892389CD9555}" type="datetimeFigureOut">
              <a:rPr lang="fr-FR" smtClean="0"/>
              <a:t>05/08/2020</a:t>
            </a:fld>
            <a:endParaRPr lang="fr-FR"/>
          </a:p>
        </p:txBody>
      </p:sp>
      <p:sp>
        <p:nvSpPr>
          <p:cNvPr id="4" name="Espace réservé de l'image des diapositives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5C570D22-DDEF-4344-97AC-DD71DDE32B9A}" type="slidenum">
              <a:rPr lang="fr-FR" smtClean="0"/>
              <a:t>‹N°›</a:t>
            </a:fld>
            <a:endParaRPr lang="fr-FR"/>
          </a:p>
        </p:txBody>
      </p:sp>
    </p:spTree>
    <p:extLst>
      <p:ext uri="{BB962C8B-B14F-4D97-AF65-F5344CB8AC3E}">
        <p14:creationId xmlns:p14="http://schemas.microsoft.com/office/powerpoint/2010/main" val="4250127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1</a:t>
            </a:fld>
            <a:endParaRPr lang="fr-FR"/>
          </a:p>
        </p:txBody>
      </p:sp>
    </p:spTree>
    <p:extLst>
      <p:ext uri="{BB962C8B-B14F-4D97-AF65-F5344CB8AC3E}">
        <p14:creationId xmlns:p14="http://schemas.microsoft.com/office/powerpoint/2010/main" val="66108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CHRISTIAN	</a:t>
            </a:r>
          </a:p>
          <a:p>
            <a:r>
              <a:rPr lang="fr-FR" sz="1200" kern="1200" dirty="0">
                <a:solidFill>
                  <a:schemeClr val="tx1"/>
                </a:solidFill>
                <a:effectLst/>
                <a:latin typeface="+mn-lt"/>
                <a:ea typeface="+mn-ea"/>
                <a:cs typeface="+mn-cs"/>
              </a:rPr>
              <a:t>Eclatement et éparpillement des établissements en Polynésie</a:t>
            </a:r>
          </a:p>
          <a:p>
            <a:r>
              <a:rPr lang="fr-FR" sz="1200" kern="1200" dirty="0">
                <a:solidFill>
                  <a:schemeClr val="tx1"/>
                </a:solidFill>
                <a:effectLst/>
                <a:latin typeface="+mn-lt"/>
                <a:ea typeface="+mn-ea"/>
                <a:cs typeface="+mn-cs"/>
              </a:rPr>
              <a:t>	Problématique de l’insularité sur un territoire très étendu regroupé par archipels</a:t>
            </a:r>
          </a:p>
          <a:p>
            <a:r>
              <a:rPr lang="fr-FR" sz="1200" kern="1200" dirty="0">
                <a:solidFill>
                  <a:schemeClr val="tx1"/>
                </a:solidFill>
                <a:effectLst/>
                <a:latin typeface="+mn-lt"/>
                <a:ea typeface="+mn-ea"/>
                <a:cs typeface="+mn-cs"/>
              </a:rPr>
              <a:t>	118 îles sur 5 Millions de Km Carré</a:t>
            </a:r>
          </a:p>
          <a:p>
            <a:r>
              <a:rPr lang="fr-FR" sz="1200" kern="1200" dirty="0">
                <a:solidFill>
                  <a:schemeClr val="tx1"/>
                </a:solidFill>
                <a:effectLst/>
                <a:latin typeface="+mn-lt"/>
                <a:ea typeface="+mn-ea"/>
                <a:cs typeface="+mn-cs"/>
              </a:rPr>
              <a:t>	35 Etablissements publics dans le secondaire   25 Collèges et 10 Lycées</a:t>
            </a:r>
          </a:p>
          <a:p>
            <a:r>
              <a:rPr lang="fr-FR" sz="1200" kern="1200" dirty="0">
                <a:solidFill>
                  <a:schemeClr val="tx1"/>
                </a:solidFill>
                <a:effectLst/>
                <a:latin typeface="+mn-lt"/>
                <a:ea typeface="+mn-ea"/>
                <a:cs typeface="+mn-cs"/>
              </a:rPr>
              <a:t>	16 Etablissements privés dans le secondaire	9 Collèges et 7 Lycées</a:t>
            </a:r>
          </a:p>
          <a:p>
            <a:r>
              <a:rPr lang="fr-FR" sz="1200" kern="1200" dirty="0">
                <a:solidFill>
                  <a:schemeClr val="tx1"/>
                </a:solidFill>
                <a:effectLst/>
                <a:latin typeface="+mn-lt"/>
                <a:ea typeface="+mn-ea"/>
                <a:cs typeface="+mn-cs"/>
              </a:rPr>
              <a:t>	200 écoles publiques,</a:t>
            </a:r>
            <a:r>
              <a:rPr lang="fr-FR" sz="1200" kern="1200" baseline="0" dirty="0">
                <a:solidFill>
                  <a:schemeClr val="tx1"/>
                </a:solidFill>
                <a:effectLst/>
                <a:latin typeface="+mn-lt"/>
                <a:ea typeface="+mn-ea"/>
                <a:cs typeface="+mn-cs"/>
              </a:rPr>
              <a:t> 21 </a:t>
            </a:r>
            <a:r>
              <a:rPr lang="fr-FR" sz="1200" kern="1200" dirty="0">
                <a:solidFill>
                  <a:schemeClr val="tx1"/>
                </a:solidFill>
                <a:effectLst/>
                <a:latin typeface="+mn-lt"/>
                <a:ea typeface="+mn-ea"/>
                <a:cs typeface="+mn-cs"/>
              </a:rPr>
              <a:t>CJA et 7 écoles spécialisées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JEAN</a:t>
            </a:r>
            <a:r>
              <a:rPr lang="fr-FR" sz="1200" kern="1200" baseline="0" dirty="0">
                <a:solidFill>
                  <a:schemeClr val="tx1"/>
                </a:solidFill>
                <a:effectLst/>
                <a:latin typeface="+mn-lt"/>
                <a:ea typeface="+mn-ea"/>
                <a:cs typeface="+mn-cs"/>
              </a:rPr>
              <a:t> MICHEL</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Problématique</a:t>
            </a:r>
            <a:r>
              <a:rPr lang="fr-FR" sz="1200" kern="1200" baseline="0" dirty="0">
                <a:solidFill>
                  <a:schemeClr val="tx1"/>
                </a:solidFill>
                <a:effectLst/>
                <a:latin typeface="+mn-lt"/>
                <a:ea typeface="+mn-ea"/>
                <a:cs typeface="+mn-cs"/>
              </a:rPr>
              <a:t> : Des réformes et des programmes (même s’ils peuvent être adaptés) communs à appliquer dans un contexte social et géographique hétérogène. Nécessité de connaitre très vite le contexte d’exercice. Adaptation nécessaire et ne pas foncer tête baisser. Appuyez vous sur l’existant, sur du bon sens : respect, réflexion et bon sens. Ne pas se précipiter. En cas de doute ne pas hésiter à appeler.</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2</a:t>
            </a:fld>
            <a:endParaRPr lang="fr-FR"/>
          </a:p>
        </p:txBody>
      </p:sp>
    </p:spTree>
    <p:extLst>
      <p:ext uri="{BB962C8B-B14F-4D97-AF65-F5344CB8AC3E}">
        <p14:creationId xmlns:p14="http://schemas.microsoft.com/office/powerpoint/2010/main" val="201000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CHRISTIAN</a:t>
            </a:r>
          </a:p>
          <a:p>
            <a:r>
              <a:rPr lang="fr-FR" sz="1200" kern="1200" dirty="0">
                <a:solidFill>
                  <a:schemeClr val="tx1"/>
                </a:solidFill>
                <a:effectLst/>
                <a:latin typeface="+mn-lt"/>
                <a:ea typeface="+mn-ea"/>
                <a:cs typeface="+mn-cs"/>
              </a:rPr>
              <a:t>Les enfants</a:t>
            </a:r>
            <a:r>
              <a:rPr lang="fr-FR" sz="1200" kern="1200" baseline="0" dirty="0">
                <a:solidFill>
                  <a:schemeClr val="tx1"/>
                </a:solidFill>
                <a:effectLst/>
                <a:latin typeface="+mn-lt"/>
                <a:ea typeface="+mn-ea"/>
                <a:cs typeface="+mn-cs"/>
              </a:rPr>
              <a:t> de PF</a:t>
            </a:r>
            <a:r>
              <a:rPr lang="fr-FR" sz="1200" kern="1200" dirty="0">
                <a:solidFill>
                  <a:schemeClr val="tx1"/>
                </a:solidFill>
                <a:effectLst/>
                <a:latin typeface="+mn-lt"/>
                <a:ea typeface="+mn-ea"/>
                <a:cs typeface="+mn-cs"/>
              </a:rPr>
              <a:t> sont baignés dans un brassage de langages quotidiens multiples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Le polynésien : langue maternelle plus ou moins utilisée,</a:t>
            </a:r>
            <a:r>
              <a:rPr lang="fr-FR" sz="1200" kern="1200" baseline="0" dirty="0">
                <a:solidFill>
                  <a:schemeClr val="tx1"/>
                </a:solidFill>
                <a:effectLst/>
                <a:latin typeface="+mn-lt"/>
                <a:ea typeface="+mn-ea"/>
                <a:cs typeface="+mn-cs"/>
              </a:rPr>
              <a:t> plus ou moins maîtrisée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Le Français : langue d’apprentissage et de transmission plus ou moins utilisée</a:t>
            </a:r>
            <a:r>
              <a:rPr lang="fr-FR" sz="1200" kern="1200" baseline="0" dirty="0">
                <a:solidFill>
                  <a:schemeClr val="tx1"/>
                </a:solidFill>
                <a:effectLst/>
                <a:latin typeface="+mn-lt"/>
                <a:ea typeface="+mn-ea"/>
                <a:cs typeface="+mn-cs"/>
              </a:rPr>
              <a:t> à la maison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L’anglais et l’espagnol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langues étrangères proposées aux élèves en primaire puis en collège et en lycée, qui font sens dans l’histoire et la géographie polynésiennes.</a:t>
            </a:r>
          </a:p>
          <a:p>
            <a:r>
              <a:rPr lang="fr-FR"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Problématique prégnante : le manque de maîtrise de la langue française, au niveau du vocabulaire,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de la grammaire, qui impacte</a:t>
            </a:r>
            <a:r>
              <a:rPr lang="fr-FR" sz="1200" kern="1200" baseline="0" dirty="0">
                <a:solidFill>
                  <a:schemeClr val="tx1"/>
                </a:solidFill>
                <a:effectLst/>
                <a:latin typeface="+mn-lt"/>
                <a:ea typeface="+mn-ea"/>
                <a:cs typeface="+mn-cs"/>
              </a:rPr>
              <a:t> l</a:t>
            </a:r>
            <a:r>
              <a:rPr lang="fr-FR" sz="1200" kern="1200" dirty="0">
                <a:solidFill>
                  <a:schemeClr val="tx1"/>
                </a:solidFill>
                <a:effectLst/>
                <a:latin typeface="+mn-lt"/>
                <a:ea typeface="+mn-ea"/>
                <a:cs typeface="+mn-cs"/>
              </a:rPr>
              <a:t>es capacités d’apprentissage des élèves</a:t>
            </a:r>
          </a:p>
          <a:p>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La prise de notes</a:t>
            </a:r>
          </a:p>
          <a:p>
            <a:pPr marL="171450" indent="-171450">
              <a:buFontTx/>
              <a:buChar char="-"/>
            </a:pPr>
            <a:r>
              <a:rPr lang="fr-FR" sz="1200" kern="1200" dirty="0">
                <a:solidFill>
                  <a:schemeClr val="tx1"/>
                </a:solidFill>
                <a:effectLst/>
                <a:latin typeface="+mn-lt"/>
                <a:ea typeface="+mn-ea"/>
                <a:cs typeface="+mn-cs"/>
              </a:rPr>
              <a:t>La compréhension des explications données</a:t>
            </a:r>
          </a:p>
          <a:p>
            <a:pPr marL="171450" indent="-171450">
              <a:buFontTx/>
              <a:buChar char="-"/>
            </a:pPr>
            <a:r>
              <a:rPr lang="fr-FR" sz="1200" kern="1200" dirty="0">
                <a:solidFill>
                  <a:schemeClr val="tx1"/>
                </a:solidFill>
                <a:effectLst/>
                <a:latin typeface="+mn-lt"/>
                <a:ea typeface="+mn-ea"/>
                <a:cs typeface="+mn-cs"/>
              </a:rPr>
              <a:t>La compréhension de la consigne de travail  </a:t>
            </a:r>
          </a:p>
          <a:p>
            <a:pPr marL="171450" indent="-171450">
              <a:buFontTx/>
              <a:buChar char="-"/>
            </a:pP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DONC LA REUSSITE DES ELEVES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3</a:t>
            </a:fld>
            <a:endParaRPr lang="fr-FR"/>
          </a:p>
        </p:txBody>
      </p:sp>
    </p:spTree>
    <p:extLst>
      <p:ext uri="{BB962C8B-B14F-4D97-AF65-F5344CB8AC3E}">
        <p14:creationId xmlns:p14="http://schemas.microsoft.com/office/powerpoint/2010/main" val="192868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JEAN</a:t>
            </a:r>
            <a:r>
              <a:rPr lang="fr-FR" sz="1200" kern="1200" baseline="0" dirty="0">
                <a:solidFill>
                  <a:schemeClr val="tx1"/>
                </a:solidFill>
                <a:effectLst/>
                <a:latin typeface="+mn-lt"/>
                <a:ea typeface="+mn-ea"/>
                <a:cs typeface="+mn-cs"/>
              </a:rPr>
              <a:t> MICHEL</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1) Les polynésiens</a:t>
            </a:r>
            <a:r>
              <a:rPr lang="fr-FR" sz="1200" kern="1200" baseline="0" dirty="0">
                <a:solidFill>
                  <a:schemeClr val="tx1"/>
                </a:solidFill>
                <a:effectLst/>
                <a:latin typeface="+mn-lt"/>
                <a:ea typeface="+mn-ea"/>
                <a:cs typeface="+mn-cs"/>
              </a:rPr>
              <a:t> sourient à la vie en général, dans un espace du Monde beau et préservé. Ce n’est pas un cliché.</a:t>
            </a: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Mais</a:t>
            </a:r>
            <a:r>
              <a:rPr lang="fr-FR" sz="1200" kern="1200" baseline="0" dirty="0">
                <a:solidFill>
                  <a:schemeClr val="tx1"/>
                </a:solidFill>
                <a:effectLst/>
                <a:latin typeface="+mn-lt"/>
                <a:ea typeface="+mn-ea"/>
                <a:cs typeface="+mn-cs"/>
              </a:rPr>
              <a:t> i</a:t>
            </a:r>
            <a:r>
              <a:rPr lang="fr-FR" sz="1200" kern="1200" dirty="0">
                <a:solidFill>
                  <a:schemeClr val="tx1"/>
                </a:solidFill>
                <a:effectLst/>
                <a:latin typeface="+mn-lt"/>
                <a:ea typeface="+mn-ea"/>
                <a:cs typeface="+mn-cs"/>
              </a:rPr>
              <a:t>l</a:t>
            </a:r>
            <a:r>
              <a:rPr lang="fr-FR" sz="1200" kern="1200" baseline="0" dirty="0">
                <a:solidFill>
                  <a:schemeClr val="tx1"/>
                </a:solidFill>
                <a:effectLst/>
                <a:latin typeface="+mn-lt"/>
                <a:ea typeface="+mn-ea"/>
                <a:cs typeface="+mn-cs"/>
              </a:rPr>
              <a:t> n’y a pas un type d’élève et de famille polynésien, et il y a diverses réalités de vie. Les contextes de vie et les représentations des élèves impactent directement le mode de vie, le rapport au Monde et DONC le rapport à l’école. Même s’ils existent des attentes « l’école ». Elle a la confiance des familles. Elle ne va pas de soi. Ex. le retour des internes, les enfants qui aident souvent aux tâches ménagères, de jardinage etc…</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Les écarts à tous points de vue sont importants. Donner à tous les mêmes chances de réussite passe par le renforcement du rôle des services publics, et de l’éducation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2) Si vous savez les appréhender, ils sauront vous écouter et vous rendront vos efforts. Car avant de parler d’élèves, accueillons les enfants, reconnaissons-les dans leurs qualités, leur potentiel, et faisons-en des élèves. Le relationnel sera déterminant.</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Plus</a:t>
            </a:r>
            <a:r>
              <a:rPr lang="fr-FR" sz="1200" b="1" kern="1200" baseline="0" dirty="0">
                <a:solidFill>
                  <a:schemeClr val="tx1"/>
                </a:solidFill>
                <a:effectLst/>
                <a:latin typeface="+mn-lt"/>
                <a:ea typeface="+mn-ea"/>
                <a:cs typeface="+mn-cs"/>
              </a:rPr>
              <a:t> qu’ailleurs, sachons mettre en valeur </a:t>
            </a:r>
            <a:r>
              <a:rPr lang="fr-FR" sz="1200" b="1" kern="1200" dirty="0">
                <a:solidFill>
                  <a:schemeClr val="tx1"/>
                </a:solidFill>
                <a:effectLst/>
                <a:latin typeface="+mn-lt"/>
                <a:ea typeface="+mn-ea"/>
                <a:cs typeface="+mn-cs"/>
              </a:rPr>
              <a:t>les qualités de nos jeunes gens, ils seront très réceptifs.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L’image et l’attitude de l’adulte sont déterminants :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bienveillance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dans le langage verbal,</a:t>
            </a:r>
            <a:r>
              <a:rPr lang="fr-FR" sz="1200" kern="1200" baseline="0" dirty="0">
                <a:solidFill>
                  <a:schemeClr val="tx1"/>
                </a:solidFill>
                <a:effectLst/>
                <a:latin typeface="+mn-lt"/>
                <a:ea typeface="+mn-ea"/>
                <a:cs typeface="+mn-cs"/>
              </a:rPr>
              <a:t> et dans toute forme de langage non verbal (attitudes, mimiques, tenue vestimentaire…)</a:t>
            </a:r>
            <a:endParaRPr lang="fr-FR" sz="1200" kern="1200" dirty="0">
              <a:solidFill>
                <a:schemeClr val="tx1"/>
              </a:solidFill>
              <a:effectLst/>
              <a:latin typeface="+mn-lt"/>
              <a:ea typeface="+mn-ea"/>
              <a:cs typeface="+mn-cs"/>
            </a:endParaRPr>
          </a:p>
          <a:p>
            <a:pPr marL="171450" indent="-171450">
              <a:buFontTx/>
              <a:buChar char="-"/>
            </a:pPr>
            <a:r>
              <a:rPr lang="fr-FR" sz="1200" kern="1200" dirty="0">
                <a:solidFill>
                  <a:schemeClr val="tx1"/>
                </a:solidFill>
                <a:effectLst/>
                <a:latin typeface="+mn-lt"/>
                <a:ea typeface="+mn-ea"/>
                <a:cs typeface="+mn-cs"/>
              </a:rPr>
              <a:t>utiliser l’humour positif (pas caustique, pas agressif) et surtout éviter de faire perdre la face à l’enfant.</a:t>
            </a:r>
          </a:p>
          <a:p>
            <a:pPr marL="171450" indent="-171450">
              <a:buFontTx/>
              <a:buChar char="-"/>
            </a:pPr>
            <a:r>
              <a:rPr lang="fr-FR" sz="1200" kern="1200" dirty="0">
                <a:solidFill>
                  <a:schemeClr val="tx1"/>
                </a:solidFill>
                <a:effectLst/>
                <a:latin typeface="+mn-lt"/>
                <a:ea typeface="+mn-ea"/>
                <a:cs typeface="+mn-cs"/>
              </a:rPr>
              <a:t>Toujours avoir à l’esprit les </a:t>
            </a:r>
            <a:r>
              <a:rPr lang="fr-FR" sz="1200" kern="1200" dirty="0" err="1">
                <a:solidFill>
                  <a:schemeClr val="tx1"/>
                </a:solidFill>
                <a:effectLst/>
                <a:latin typeface="+mn-lt"/>
                <a:ea typeface="+mn-ea"/>
                <a:cs typeface="+mn-cs"/>
              </a:rPr>
              <a:t>pbs</a:t>
            </a:r>
            <a:r>
              <a:rPr lang="fr-FR" sz="1200" kern="1200" dirty="0">
                <a:solidFill>
                  <a:schemeClr val="tx1"/>
                </a:solidFill>
                <a:effectLst/>
                <a:latin typeface="+mn-lt"/>
                <a:ea typeface="+mn-ea"/>
                <a:cs typeface="+mn-cs"/>
              </a:rPr>
              <a:t> de vocabulaire… donc de compréhension. L’élève se manifestera peu de lui-même sur ses incompréhensions, « ça fait honte… ». Il dira OUI pour ne pas se mettre en avant.</a:t>
            </a:r>
          </a:p>
          <a:p>
            <a:pPr marL="171450" indent="-171450">
              <a:buFontTx/>
              <a:buChar char="-"/>
            </a:pPr>
            <a:r>
              <a:rPr lang="fr-FR" sz="1200" kern="1200" dirty="0">
                <a:solidFill>
                  <a:schemeClr val="tx1"/>
                </a:solidFill>
                <a:effectLst/>
                <a:latin typeface="+mn-lt"/>
                <a:ea typeface="+mn-ea"/>
                <a:cs typeface="+mn-cs"/>
              </a:rPr>
              <a:t>Ne pas hésiter à rappeler </a:t>
            </a:r>
            <a:r>
              <a:rPr lang="fr-FR" sz="1200" u="sng" kern="1200" dirty="0">
                <a:solidFill>
                  <a:schemeClr val="tx1"/>
                </a:solidFill>
                <a:effectLst/>
                <a:latin typeface="+mn-lt"/>
                <a:ea typeface="+mn-ea"/>
                <a:cs typeface="+mn-cs"/>
              </a:rPr>
              <a:t>et expliquer</a:t>
            </a:r>
            <a:r>
              <a:rPr lang="fr-FR" sz="1200" u="none"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les règles et les principes de comportement attendus. Cela ne va pas toujours de soi dans le contexte de vie des enfants.</a:t>
            </a:r>
          </a:p>
          <a:p>
            <a:pPr marL="171450" indent="-171450">
              <a:buFontTx/>
              <a:buChar char="-"/>
            </a:pPr>
            <a:r>
              <a:rPr lang="fr-FR" sz="1200" kern="1200" dirty="0">
                <a:solidFill>
                  <a:schemeClr val="tx1"/>
                </a:solidFill>
                <a:effectLst/>
                <a:latin typeface="+mn-lt"/>
                <a:ea typeface="+mn-ea"/>
                <a:cs typeface="+mn-cs"/>
              </a:rPr>
              <a:t>Savoir prendre le temps de rire avec eux,</a:t>
            </a:r>
            <a:r>
              <a:rPr lang="fr-FR" sz="1200" kern="1200" baseline="0" dirty="0">
                <a:solidFill>
                  <a:schemeClr val="tx1"/>
                </a:solidFill>
                <a:effectLst/>
                <a:latin typeface="+mn-lt"/>
                <a:ea typeface="+mn-ea"/>
                <a:cs typeface="+mn-cs"/>
              </a:rPr>
              <a:t> de développer de la complicité.</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Les propos cassants d’un professeur et le fait de crier sur un enfant vont très vite le bloquer et peuvent conduire</a:t>
            </a:r>
          </a:p>
          <a:p>
            <a:pPr marL="171450" indent="-171450">
              <a:buFontTx/>
              <a:buChar char="-"/>
            </a:pPr>
            <a:r>
              <a:rPr lang="fr-FR" sz="1200" kern="1200" dirty="0">
                <a:solidFill>
                  <a:schemeClr val="tx1"/>
                </a:solidFill>
                <a:effectLst/>
                <a:latin typeface="+mn-lt"/>
                <a:ea typeface="+mn-ea"/>
                <a:cs typeface="+mn-cs"/>
              </a:rPr>
              <a:t>à court terme : colère,</a:t>
            </a:r>
            <a:r>
              <a:rPr lang="fr-FR" sz="1200" kern="1200" baseline="0" dirty="0">
                <a:solidFill>
                  <a:schemeClr val="tx1"/>
                </a:solidFill>
                <a:effectLst/>
                <a:latin typeface="+mn-lt"/>
                <a:ea typeface="+mn-ea"/>
                <a:cs typeface="+mn-cs"/>
              </a:rPr>
              <a:t> r</a:t>
            </a:r>
            <a:r>
              <a:rPr lang="fr-FR" sz="1200" kern="1200" dirty="0">
                <a:solidFill>
                  <a:schemeClr val="tx1"/>
                </a:solidFill>
                <a:effectLst/>
                <a:latin typeface="+mn-lt"/>
                <a:ea typeface="+mn-ea"/>
                <a:cs typeface="+mn-cs"/>
              </a:rPr>
              <a:t>éaction verbale forte,</a:t>
            </a:r>
            <a:r>
              <a:rPr lang="fr-FR" sz="1200" kern="1200" baseline="0" dirty="0">
                <a:solidFill>
                  <a:schemeClr val="tx1"/>
                </a:solidFill>
                <a:effectLst/>
                <a:latin typeface="+mn-lt"/>
                <a:ea typeface="+mn-ea"/>
                <a:cs typeface="+mn-cs"/>
              </a:rPr>
              <a:t> r</a:t>
            </a:r>
            <a:r>
              <a:rPr lang="fr-FR" sz="1200" kern="1200" dirty="0">
                <a:solidFill>
                  <a:schemeClr val="tx1"/>
                </a:solidFill>
                <a:effectLst/>
                <a:latin typeface="+mn-lt"/>
                <a:ea typeface="+mn-ea"/>
                <a:cs typeface="+mn-cs"/>
              </a:rPr>
              <a:t>éaction physique avec volonté de sortir de la classe</a:t>
            </a:r>
          </a:p>
          <a:p>
            <a:pPr marL="171450" indent="-171450">
              <a:buFontTx/>
              <a:buChar char="-"/>
            </a:pPr>
            <a:r>
              <a:rPr lang="fr-FR" sz="1200" kern="1200" dirty="0">
                <a:solidFill>
                  <a:schemeClr val="tx1"/>
                </a:solidFill>
                <a:effectLst/>
                <a:latin typeface="+mn-lt"/>
                <a:ea typeface="+mn-ea"/>
                <a:cs typeface="+mn-cs"/>
              </a:rPr>
              <a:t>à moyen terme : si l’enfant est en grosse difficulté, à son désintérêt pour la discipline ou plus globalement pour l’école. La déscolarisation</a:t>
            </a:r>
            <a:r>
              <a:rPr lang="fr-FR" sz="1200" kern="1200" baseline="0" dirty="0">
                <a:solidFill>
                  <a:schemeClr val="tx1"/>
                </a:solidFill>
                <a:effectLst/>
                <a:latin typeface="+mn-lt"/>
                <a:ea typeface="+mn-ea"/>
                <a:cs typeface="+mn-cs"/>
              </a:rPr>
              <a:t> est proche</a:t>
            </a:r>
            <a:r>
              <a:rPr lang="is-IS" sz="1200" kern="1200" baseline="0" dirty="0">
                <a:solidFill>
                  <a:schemeClr val="tx1"/>
                </a:solidFill>
                <a:effectLst/>
                <a:latin typeface="+mn-lt"/>
                <a:ea typeface="+mn-ea"/>
                <a:cs typeface="+mn-cs"/>
              </a:rPr>
              <a:t>…</a:t>
            </a:r>
          </a:p>
          <a:p>
            <a:pPr marL="171450" indent="-171450">
              <a:buFontTx/>
              <a:buChar char="-"/>
            </a:pPr>
            <a:r>
              <a:rPr lang="is-IS" sz="1200" kern="1200" baseline="0" dirty="0">
                <a:solidFill>
                  <a:schemeClr val="tx1"/>
                </a:solidFill>
                <a:effectLst/>
                <a:latin typeface="+mn-lt"/>
                <a:ea typeface="+mn-ea"/>
                <a:cs typeface="+mn-cs"/>
              </a:rPr>
              <a:t>À utiliser parfois les relations pour interpeller directement la DGEE, les APE, voire faire pression sur la Direction, le professeur...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Conclusion:</a:t>
            </a:r>
            <a:r>
              <a:rPr lang="fr-FR" sz="1200" kern="1200" baseline="0" dirty="0">
                <a:solidFill>
                  <a:schemeClr val="tx1"/>
                </a:solidFill>
                <a:effectLst/>
                <a:latin typeface="+mn-lt"/>
                <a:ea typeface="+mn-ea"/>
                <a:cs typeface="+mn-cs"/>
              </a:rPr>
              <a:t> les enfants sentiront vite l’intérêt que vous leur portez. Votre rôle est fondamental dans l’image de l’école, dans l’estime de soi des enfants, dans leur implication… DONC leur réussite dans leur développement personnel.</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4</a:t>
            </a:fld>
            <a:endParaRPr lang="fr-FR"/>
          </a:p>
        </p:txBody>
      </p:sp>
    </p:spTree>
    <p:extLst>
      <p:ext uri="{BB962C8B-B14F-4D97-AF65-F5344CB8AC3E}">
        <p14:creationId xmlns:p14="http://schemas.microsoft.com/office/powerpoint/2010/main" val="134631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CHRISTIAN</a:t>
            </a:r>
          </a:p>
          <a:p>
            <a:r>
              <a:rPr lang="fr-FR" sz="1200" kern="1200" dirty="0">
                <a:solidFill>
                  <a:schemeClr val="tx1"/>
                </a:solidFill>
                <a:effectLst/>
                <a:latin typeface="+mn-lt"/>
                <a:ea typeface="+mn-ea"/>
                <a:cs typeface="+mn-cs"/>
              </a:rPr>
              <a:t>- La réforme du collège a</a:t>
            </a:r>
            <a:r>
              <a:rPr lang="fr-FR" sz="1200" kern="1200" baseline="0" dirty="0">
                <a:solidFill>
                  <a:schemeClr val="tx1"/>
                </a:solidFill>
                <a:effectLst/>
                <a:latin typeface="+mn-lt"/>
                <a:ea typeface="+mn-ea"/>
                <a:cs typeface="+mn-cs"/>
              </a:rPr>
              <a:t> été</a:t>
            </a:r>
            <a:r>
              <a:rPr lang="fr-FR" sz="1200" kern="1200" dirty="0">
                <a:solidFill>
                  <a:schemeClr val="tx1"/>
                </a:solidFill>
                <a:effectLst/>
                <a:latin typeface="+mn-lt"/>
                <a:ea typeface="+mn-ea"/>
                <a:cs typeface="+mn-cs"/>
              </a:rPr>
              <a:t> engagée sur la même temporalité qu’en métropole</a:t>
            </a:r>
          </a:p>
          <a:p>
            <a:r>
              <a:rPr lang="fr-FR" sz="1200" kern="1200" dirty="0">
                <a:solidFill>
                  <a:schemeClr val="tx1"/>
                </a:solidFill>
                <a:effectLst/>
                <a:latin typeface="+mn-lt"/>
                <a:ea typeface="+mn-ea"/>
                <a:cs typeface="+mn-cs"/>
              </a:rPr>
              <a:t>- Les programmes sont identiques dans le secondaire (collège, lycée, lycée Professionnel). </a:t>
            </a:r>
          </a:p>
          <a:p>
            <a:r>
              <a:rPr lang="fr-FR" sz="1200" kern="1200" dirty="0">
                <a:solidFill>
                  <a:schemeClr val="tx1"/>
                </a:solidFill>
                <a:effectLst/>
                <a:latin typeface="+mn-lt"/>
                <a:ea typeface="+mn-ea"/>
                <a:cs typeface="+mn-cs"/>
              </a:rPr>
              <a:t>- Particularité</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Les élèves de sixième bénéficient d’une heure d’enseignement de Polynésien obligatoire.</a:t>
            </a:r>
          </a:p>
          <a:p>
            <a:r>
              <a:rPr lang="fr-FR" sz="1200" kern="1200" dirty="0">
                <a:solidFill>
                  <a:schemeClr val="tx1"/>
                </a:solidFill>
                <a:effectLst/>
                <a:latin typeface="+mn-lt"/>
                <a:ea typeface="+mn-ea"/>
                <a:cs typeface="+mn-cs"/>
              </a:rPr>
              <a:t>- Les horaires disciplinaires et l’organisation scolaire sont identiques en collège et lycée et lycée professionnels (avec les PFMP). </a:t>
            </a:r>
          </a:p>
          <a:p>
            <a:r>
              <a:rPr lang="fr-FR" sz="1200" kern="1200" dirty="0">
                <a:solidFill>
                  <a:schemeClr val="tx1"/>
                </a:solidFill>
                <a:effectLst/>
                <a:latin typeface="+mn-lt"/>
                <a:ea typeface="+mn-ea"/>
                <a:cs typeface="+mn-cs"/>
              </a:rPr>
              <a:t>- Un accompagnement des corps d’inspection sur les disciplines</a:t>
            </a:r>
          </a:p>
          <a:p>
            <a:pPr marL="0" indent="0">
              <a:buFontTx/>
              <a:buNone/>
            </a:pPr>
            <a:r>
              <a:rPr lang="fr-FR" sz="1200" kern="1200" dirty="0">
                <a:solidFill>
                  <a:schemeClr val="tx1"/>
                </a:solidFill>
                <a:effectLst/>
                <a:latin typeface="+mn-lt"/>
                <a:ea typeface="+mn-ea"/>
                <a:cs typeface="+mn-cs"/>
              </a:rPr>
              <a:t>- Un dispositif de formation continu qui est construit avec l’ESPE utilisant l’application GAIA.</a:t>
            </a:r>
          </a:p>
          <a:p>
            <a:pPr marL="0" indent="0">
              <a:buFontTx/>
              <a:buNone/>
            </a:pPr>
            <a:endParaRPr lang="fr-FR" sz="1200" kern="1200" dirty="0">
              <a:solidFill>
                <a:schemeClr val="tx1"/>
              </a:solidFill>
              <a:effectLst/>
              <a:latin typeface="+mn-lt"/>
              <a:ea typeface="+mn-ea"/>
              <a:cs typeface="+mn-cs"/>
            </a:endParaRPr>
          </a:p>
          <a:p>
            <a:pPr marL="0" indent="0">
              <a:buFontTx/>
              <a:buNone/>
            </a:pPr>
            <a:r>
              <a:rPr lang="fr-FR" sz="1200" kern="1200" dirty="0">
                <a:solidFill>
                  <a:schemeClr val="tx1"/>
                </a:solidFill>
                <a:effectLst/>
                <a:latin typeface="+mn-lt"/>
                <a:ea typeface="+mn-ea"/>
                <a:cs typeface="+mn-cs"/>
              </a:rPr>
              <a:t>JEAN MICHEL</a:t>
            </a:r>
          </a:p>
          <a:p>
            <a:r>
              <a:rPr lang="fr-FR" sz="1200" b="1" kern="1200" dirty="0">
                <a:solidFill>
                  <a:schemeClr val="tx1"/>
                </a:solidFill>
                <a:effectLst/>
                <a:latin typeface="+mn-lt"/>
                <a:ea typeface="+mn-ea"/>
                <a:cs typeface="+mn-cs"/>
              </a:rPr>
              <a:t>- Une forte volonté du ministère de l’éducation de Polynésie d’adaptation des situations d’apprentissages au contexte local. Volontarisme</a:t>
            </a:r>
            <a:r>
              <a:rPr lang="fr-FR" sz="1200" b="1" kern="1200" baseline="0" dirty="0">
                <a:solidFill>
                  <a:schemeClr val="tx1"/>
                </a:solidFill>
                <a:effectLst/>
                <a:latin typeface="+mn-lt"/>
                <a:ea typeface="+mn-ea"/>
                <a:cs typeface="+mn-cs"/>
              </a:rPr>
              <a:t> sur les pédagogies de projet, les 2 domaines qui vont de soi : nature et culture</a:t>
            </a:r>
            <a:r>
              <a:rPr lang="is-IS" sz="1200" b="1" kern="1200" baseline="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5</a:t>
            </a:fld>
            <a:endParaRPr lang="fr-FR"/>
          </a:p>
        </p:txBody>
      </p:sp>
    </p:spTree>
    <p:extLst>
      <p:ext uri="{BB962C8B-B14F-4D97-AF65-F5344CB8AC3E}">
        <p14:creationId xmlns:p14="http://schemas.microsoft.com/office/powerpoint/2010/main" val="186463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CHRISTIAN</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Les adjoints d’éducation sont des fonctionnaires du Pays recrutés par voie de concours en CDI. Existe aussi des CDD de 2 ans. L’accompagnement des anciens dans leurs routines, et des nouveaux dans leur inexpérience, est important. Le climat scolaire et les incidents dépendent largement du relationnel de la vie scolaire et de l’organisation du service. La Direction doit s’impliquer aux côtés du CPE.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Les </a:t>
            </a:r>
            <a:r>
              <a:rPr lang="fr-FR" sz="1200" kern="1200" baseline="0" dirty="0" err="1">
                <a:solidFill>
                  <a:schemeClr val="tx1"/>
                </a:solidFill>
                <a:effectLst/>
                <a:latin typeface="+mn-lt"/>
                <a:ea typeface="+mn-ea"/>
                <a:cs typeface="+mn-cs"/>
              </a:rPr>
              <a:t>adj</a:t>
            </a:r>
            <a:r>
              <a:rPr lang="fr-FR" sz="1200" kern="1200" baseline="0" dirty="0">
                <a:solidFill>
                  <a:schemeClr val="tx1"/>
                </a:solidFill>
                <a:effectLst/>
                <a:latin typeface="+mn-lt"/>
                <a:ea typeface="+mn-ea"/>
                <a:cs typeface="+mn-cs"/>
              </a:rPr>
              <a:t> d’</a:t>
            </a:r>
            <a:r>
              <a:rPr lang="fr-FR" sz="1200" kern="1200" baseline="0" dirty="0" err="1">
                <a:solidFill>
                  <a:schemeClr val="tx1"/>
                </a:solidFill>
                <a:effectLst/>
                <a:latin typeface="+mn-lt"/>
                <a:ea typeface="+mn-ea"/>
                <a:cs typeface="+mn-cs"/>
              </a:rPr>
              <a:t>éduc</a:t>
            </a:r>
            <a:r>
              <a:rPr lang="fr-FR" sz="1200" kern="1200" baseline="0" dirty="0">
                <a:solidFill>
                  <a:schemeClr val="tx1"/>
                </a:solidFill>
                <a:effectLst/>
                <a:latin typeface="+mn-lt"/>
                <a:ea typeface="+mn-ea"/>
                <a:cs typeface="+mn-cs"/>
              </a:rPr>
              <a:t> ont depuis 2 ans une formation généralisée. Dans le cadre de cette formation, un module gestion de conflits est proposé.</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Les DEAP sont des contrats du Pays à l’année permettant sur quelques heures hebdo. de mieux encadrer aux moments clés de la journée les élèves. A la fois médiateurs, animateurs, surveillants</a:t>
            </a:r>
            <a:r>
              <a:rPr lang="is-IS" sz="1200" kern="1200" baseline="0" dirty="0">
                <a:solidFill>
                  <a:schemeClr val="tx1"/>
                </a:solidFill>
                <a:effectLst/>
                <a:latin typeface="+mn-lt"/>
                <a:ea typeface="+mn-ea"/>
                <a:cs typeface="+mn-cs"/>
              </a:rPr>
              <a:t>… Ils sont des acteurs supplémentaires de l’équipe vie scolaire.</a:t>
            </a: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baseline="0" dirty="0">
                <a:solidFill>
                  <a:schemeClr val="tx1"/>
                </a:solidFill>
                <a:effectLst/>
                <a:latin typeface="+mn-lt"/>
                <a:ea typeface="+mn-ea"/>
                <a:cs typeface="+mn-cs"/>
              </a:rPr>
              <a:t>- De nombreux contrats spécifiques viennent s’ajouter au dispositif Vie scolaire (CAE, serv civiq, CVD). Ils apportent leur aide à la surveillance, et surtout à l’accompagnement éducatif (aide aux devoirs, études surv.)</a:t>
            </a: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baseline="0" dirty="0">
                <a:solidFill>
                  <a:schemeClr val="tx1"/>
                </a:solidFill>
                <a:effectLst/>
                <a:latin typeface="+mn-lt"/>
                <a:ea typeface="+mn-ea"/>
                <a:cs typeface="+mn-cs"/>
              </a:rPr>
              <a:t>- L’absentéisme et les incidents sont saisis par période sur le site de la DGEE permettant de construire un indicateur Etab et Territorial</a:t>
            </a:r>
          </a:p>
          <a:p>
            <a:pPr marL="0" marR="0" indent="0" algn="l" defTabSz="457200" rtl="0" eaLnBrk="1" fontAlgn="auto" latinLnBrk="0" hangingPunct="1">
              <a:lnSpc>
                <a:spcPct val="100000"/>
              </a:lnSpc>
              <a:spcBef>
                <a:spcPts val="0"/>
              </a:spcBef>
              <a:spcAft>
                <a:spcPts val="0"/>
              </a:spcAft>
              <a:buClrTx/>
              <a:buSzTx/>
              <a:buFontTx/>
              <a:buNone/>
              <a:tabLst/>
              <a:defRPr/>
            </a:pPr>
            <a:endParaRPr lang="is-I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baseline="0" dirty="0">
                <a:solidFill>
                  <a:schemeClr val="tx1"/>
                </a:solidFill>
                <a:effectLst/>
                <a:latin typeface="+mn-lt"/>
                <a:ea typeface="+mn-ea"/>
                <a:cs typeface="+mn-cs"/>
              </a:rPr>
              <a:t>JEAN MICHEL</a:t>
            </a: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baseline="0" dirty="0">
                <a:solidFill>
                  <a:schemeClr val="tx1"/>
                </a:solidFill>
                <a:effectLst/>
                <a:latin typeface="+mn-lt"/>
                <a:ea typeface="+mn-ea"/>
                <a:cs typeface="+mn-cs"/>
              </a:rPr>
              <a:t>- Le CE (et non CA) est présidé par la ministre. En pratique le chef d’étab le préside au nom de la ministre. Ses prérogatives se rapprochent du CA, avec cette particularité d’exercer au nom de la ministre. En somme, exercice déconcentré mais pas décentralisé.</a:t>
            </a:r>
          </a:p>
          <a:p>
            <a:pPr marL="0" marR="0" indent="0" algn="l" defTabSz="457200" rtl="0" eaLnBrk="1" fontAlgn="auto" latinLnBrk="0" hangingPunct="1">
              <a:lnSpc>
                <a:spcPct val="100000"/>
              </a:lnSpc>
              <a:spcBef>
                <a:spcPts val="0"/>
              </a:spcBef>
              <a:spcAft>
                <a:spcPts val="0"/>
              </a:spcAft>
              <a:buClrTx/>
              <a:buSzTx/>
              <a:buFontTx/>
              <a:buNone/>
              <a:tabLst/>
              <a:defRPr/>
            </a:pPr>
            <a:r>
              <a:rPr lang="is-IS" sz="1200" kern="1200" baseline="0" dirty="0">
                <a:solidFill>
                  <a:schemeClr val="tx1"/>
                </a:solidFill>
                <a:effectLst/>
                <a:latin typeface="+mn-lt"/>
                <a:ea typeface="+mn-ea"/>
                <a:cs typeface="+mn-cs"/>
              </a:rPr>
              <a:t>- Dans le </a:t>
            </a:r>
            <a:r>
              <a:rPr lang="fr-FR" sz="1200" kern="1200" baseline="0" dirty="0">
                <a:solidFill>
                  <a:schemeClr val="tx1"/>
                </a:solidFill>
                <a:effectLst/>
                <a:latin typeface="+mn-lt"/>
                <a:ea typeface="+mn-ea"/>
                <a:cs typeface="+mn-cs"/>
              </a:rPr>
              <a:t>même esprit, la décision finale d’une sanction votée en Cons de discipline revient à la ministre.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Les CESC sont jeunes. Ils sont à développer notamment au travers des parcours éducatifs citoyen et de santé. Faire entrer la pédagogie dans le CESC, donc lui donner davantage de légitimité dans le pilotage éducatif de l’établissement. Un volet prévention de la délinquance est obligatoire.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Dans le même sens, les CVL et CVC même s’ils existent ne seront officiellement reconnus qu’après la rénovation de l’arrêté 732, avec une reconnaissance des droits et devoirs des élèves. Volonté de développer la démocratie lycéenne et les lieux de vie.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La cellule de veille ou GPDS fonctionne dans chaque </a:t>
            </a:r>
            <a:r>
              <a:rPr lang="fr-FR" sz="1200" kern="1200" baseline="0" dirty="0" err="1">
                <a:solidFill>
                  <a:schemeClr val="tx1"/>
                </a:solidFill>
                <a:effectLst/>
                <a:latin typeface="+mn-lt"/>
                <a:ea typeface="+mn-ea"/>
                <a:cs typeface="+mn-cs"/>
              </a:rPr>
              <a:t>étab</a:t>
            </a:r>
            <a:r>
              <a:rPr lang="fr-FR" sz="1200" kern="1200" baseline="0" dirty="0">
                <a:solidFill>
                  <a:schemeClr val="tx1"/>
                </a:solidFill>
                <a:effectLst/>
                <a:latin typeface="+mn-lt"/>
                <a:ea typeface="+mn-ea"/>
                <a:cs typeface="+mn-cs"/>
              </a:rPr>
              <a:t>. Les signalements d’enfant en danger et IP sont transmis en copie au DVEE (pour enregistrement et suivi statistique)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 Les fonds sociaux (78 millions XFP) doivent être pleinement mobilisés, par tout moyen de communication et un fonctionnement réglementaire mais souple tant les besoins sont importants.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6</a:t>
            </a:fld>
            <a:endParaRPr lang="fr-FR"/>
          </a:p>
        </p:txBody>
      </p:sp>
    </p:spTree>
    <p:extLst>
      <p:ext uri="{BB962C8B-B14F-4D97-AF65-F5344CB8AC3E}">
        <p14:creationId xmlns:p14="http://schemas.microsoft.com/office/powerpoint/2010/main" val="173490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JEAN MICHEL</a:t>
            </a:r>
          </a:p>
          <a:p>
            <a:r>
              <a:rPr lang="fr-FR" dirty="0"/>
              <a:t>Cellule de crise à l’écoute du Ministère de la santé. Création et mise en œuvre d’un Plan de Continuité de l’Activité (PCA) : C’est un mode d’emploi organisationnel, l’anticipation des opérations.</a:t>
            </a:r>
          </a:p>
          <a:p>
            <a:endParaRPr lang="fr-FR" dirty="0"/>
          </a:p>
          <a:p>
            <a:r>
              <a:rPr lang="fr-FR" dirty="0"/>
              <a:t>Très bonne implication des équipes enseignantes</a:t>
            </a:r>
          </a:p>
          <a:p>
            <a:r>
              <a:rPr lang="fr-FR" dirty="0"/>
              <a:t>Production de contenu radio et télé visuel</a:t>
            </a:r>
          </a:p>
          <a:p>
            <a:r>
              <a:rPr lang="fr-FR" dirty="0"/>
              <a:t>Les îles très vite isolées « </a:t>
            </a:r>
            <a:r>
              <a:rPr lang="fr-FR" dirty="0" err="1"/>
              <a:t>covid</a:t>
            </a:r>
            <a:r>
              <a:rPr lang="fr-FR" dirty="0"/>
              <a:t> free ». Mise en œuvre de la continuité pédagogique : appel aux </a:t>
            </a:r>
            <a:r>
              <a:rPr lang="fr-FR" dirty="0" err="1"/>
              <a:t>Tavanas</a:t>
            </a:r>
            <a:r>
              <a:rPr lang="fr-FR" dirty="0"/>
              <a:t>, gendarmes, APE</a:t>
            </a:r>
          </a:p>
          <a:p>
            <a:r>
              <a:rPr lang="fr-FR" dirty="0"/>
              <a:t>Difficulté d’accès dans les vallées, isolement, accès internet difficile et hétérogène.</a:t>
            </a:r>
          </a:p>
          <a:p>
            <a:endParaRPr lang="fr-FR" dirty="0"/>
          </a:p>
          <a:p>
            <a:r>
              <a:rPr lang="fr-FR" dirty="0"/>
              <a:t>Retour progressif différencié Archipels dès fin avril, le 18 mai pour Tahiti et Moorea</a:t>
            </a:r>
          </a:p>
          <a:p>
            <a:endParaRPr lang="fr-FR" dirty="0"/>
          </a:p>
        </p:txBody>
      </p:sp>
      <p:sp>
        <p:nvSpPr>
          <p:cNvPr id="4" name="Espace réservé du numéro de diapositive 3"/>
          <p:cNvSpPr>
            <a:spLocks noGrp="1"/>
          </p:cNvSpPr>
          <p:nvPr>
            <p:ph type="sldNum" sz="quarter" idx="5"/>
          </p:nvPr>
        </p:nvSpPr>
        <p:spPr/>
        <p:txBody>
          <a:bodyPr/>
          <a:lstStyle/>
          <a:p>
            <a:fld id="{5C570D22-DDEF-4344-97AC-DD71DDE32B9A}" type="slidenum">
              <a:rPr lang="fr-FR" smtClean="0"/>
              <a:t>7</a:t>
            </a:fld>
            <a:endParaRPr lang="fr-FR"/>
          </a:p>
        </p:txBody>
      </p:sp>
    </p:spTree>
    <p:extLst>
      <p:ext uri="{BB962C8B-B14F-4D97-AF65-F5344CB8AC3E}">
        <p14:creationId xmlns:p14="http://schemas.microsoft.com/office/powerpoint/2010/main" val="407739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a:t>JEAN MICHEL </a:t>
            </a:r>
            <a:r>
              <a:rPr lang="fr-FR" baseline="0" dirty="0"/>
              <a:t>ET CHRISTIAN</a:t>
            </a:r>
            <a:endParaRPr lang="fr-FR" dirty="0"/>
          </a:p>
        </p:txBody>
      </p:sp>
      <p:sp>
        <p:nvSpPr>
          <p:cNvPr id="4" name="Espace réservé du numéro de diapositive 3"/>
          <p:cNvSpPr>
            <a:spLocks noGrp="1"/>
          </p:cNvSpPr>
          <p:nvPr>
            <p:ph type="sldNum" sz="quarter" idx="10"/>
          </p:nvPr>
        </p:nvSpPr>
        <p:spPr/>
        <p:txBody>
          <a:bodyPr/>
          <a:lstStyle/>
          <a:p>
            <a:fld id="{5C570D22-DDEF-4344-97AC-DD71DDE32B9A}" type="slidenum">
              <a:rPr lang="fr-FR" smtClean="0"/>
              <a:t>8</a:t>
            </a:fld>
            <a:endParaRPr lang="fr-FR"/>
          </a:p>
        </p:txBody>
      </p:sp>
    </p:spTree>
    <p:extLst>
      <p:ext uri="{BB962C8B-B14F-4D97-AF65-F5344CB8AC3E}">
        <p14:creationId xmlns:p14="http://schemas.microsoft.com/office/powerpoint/2010/main" val="148915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Cliquez et modifiez le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28EAFA9-7502-42D3-9B79-C38E938C236F}" type="datetimeFigureOut">
              <a:rPr lang="en-US" smtClean="0"/>
              <a:t>8/5/2020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446978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8EAFA9-7502-42D3-9B79-C38E938C236F}" type="datetimeFigureOut">
              <a:rPr lang="en-US" smtClean="0"/>
              <a:t>8/5/2020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13484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8EAFA9-7502-42D3-9B79-C38E938C236F}" type="datetimeFigureOut">
              <a:rPr lang="en-US" smtClean="0"/>
              <a:t>8/5/2020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46993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28EAFA9-7502-42D3-9B79-C38E938C236F}" type="datetimeFigureOut">
              <a:rPr lang="en-US" smtClean="0"/>
              <a:t>8/5/2020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25815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Cliquez et modifiez le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28EAFA9-7502-42D3-9B79-C38E938C236F}" type="datetimeFigureOut">
              <a:rPr lang="en-US" smtClean="0"/>
              <a:t>8/5/2020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74635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28EAFA9-7502-42D3-9B79-C38E938C236F}" type="datetimeFigureOut">
              <a:rPr lang="en-US" smtClean="0"/>
              <a:t>8/5/2020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38191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Cliquez et modifiez le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28EAFA9-7502-42D3-9B79-C38E938C236F}" type="datetimeFigureOut">
              <a:rPr lang="en-US" smtClean="0"/>
              <a:t>8/5/2020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88188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628EAFA9-7502-42D3-9B79-C38E938C236F}" type="datetimeFigureOut">
              <a:rPr lang="en-US" smtClean="0"/>
              <a:t>8/5/2020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199826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8EAFA9-7502-42D3-9B79-C38E938C236F}" type="datetimeFigureOut">
              <a:rPr lang="en-US" smtClean="0"/>
              <a:t>8/5/2020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26540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28EAFA9-7502-42D3-9B79-C38E938C236F}" type="datetimeFigureOut">
              <a:rPr lang="en-US" smtClean="0"/>
              <a:t>8/5/2020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26781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Cliquez et modifiez le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28EAFA9-7502-42D3-9B79-C38E938C236F}" type="datetimeFigureOut">
              <a:rPr lang="en-US" smtClean="0"/>
              <a:t>8/5/2020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D57B0AA-AC8E-4463-ADAC-E87D09B82E4F}" type="slidenum">
              <a:rPr lang="en-US" smtClean="0"/>
              <a:t>‹N°›</a:t>
            </a:fld>
            <a:endParaRPr lang="en-US"/>
          </a:p>
        </p:txBody>
      </p:sp>
    </p:spTree>
    <p:extLst>
      <p:ext uri="{BB962C8B-B14F-4D97-AF65-F5344CB8AC3E}">
        <p14:creationId xmlns:p14="http://schemas.microsoft.com/office/powerpoint/2010/main" val="213170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8EAFA9-7502-42D3-9B79-C38E938C236F}" type="datetimeFigureOut">
              <a:rPr lang="en-US" smtClean="0"/>
              <a:t>8/5/2020</a:t>
            </a:fld>
            <a:endParaRPr lang="en-US"/>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57B0AA-AC8E-4463-ADAC-E87D09B82E4F}" type="slidenum">
              <a:rPr lang="en-US" smtClean="0"/>
              <a:t>‹N°›</a:t>
            </a:fld>
            <a:endParaRPr lang="en-US"/>
          </a:p>
        </p:txBody>
      </p:sp>
    </p:spTree>
    <p:extLst>
      <p:ext uri="{BB962C8B-B14F-4D97-AF65-F5344CB8AC3E}">
        <p14:creationId xmlns:p14="http://schemas.microsoft.com/office/powerpoint/2010/main" val="12875285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Journée d’accueil des personnels de l éducation mis à disposition de la Polynésie française</a:t>
            </a:r>
            <a:br>
              <a:rPr lang="fr-FR" dirty="0"/>
            </a:br>
            <a:r>
              <a:rPr lang="fr-FR" dirty="0"/>
              <a:t>Rentrée 2020</a:t>
            </a:r>
          </a:p>
        </p:txBody>
      </p:sp>
      <p:sp>
        <p:nvSpPr>
          <p:cNvPr id="3" name="Sous-titre 2"/>
          <p:cNvSpPr>
            <a:spLocks noGrp="1"/>
          </p:cNvSpPr>
          <p:nvPr>
            <p:ph type="subTitle" idx="1"/>
          </p:nvPr>
        </p:nvSpPr>
        <p:spPr>
          <a:xfrm>
            <a:off x="1136649" y="4392146"/>
            <a:ext cx="7135284" cy="1143000"/>
          </a:xfrm>
        </p:spPr>
        <p:txBody>
          <a:bodyPr>
            <a:normAutofit fontScale="92500" lnSpcReduction="10000"/>
          </a:bodyPr>
          <a:lstStyle/>
          <a:p>
            <a:r>
              <a:rPr lang="fr-FR" dirty="0"/>
              <a:t>Intervention de</a:t>
            </a:r>
          </a:p>
          <a:p>
            <a:r>
              <a:rPr lang="fr-FR" dirty="0"/>
              <a:t>Christian MORHAIN, IA IPR EVS au Vice Rectorat</a:t>
            </a:r>
          </a:p>
          <a:p>
            <a:r>
              <a:rPr lang="fr-FR" dirty="0"/>
              <a:t>Jean-Michel GARCIA, chef de département de la vie des écoles et des établissements à la DGEE</a:t>
            </a:r>
          </a:p>
        </p:txBody>
      </p:sp>
    </p:spTree>
    <p:extLst>
      <p:ext uri="{BB962C8B-B14F-4D97-AF65-F5344CB8AC3E}">
        <p14:creationId xmlns:p14="http://schemas.microsoft.com/office/powerpoint/2010/main" val="322300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55600"/>
            <a:ext cx="7061200" cy="660400"/>
          </a:xfrm>
        </p:spPr>
        <p:txBody>
          <a:bodyPr>
            <a:noAutofit/>
          </a:bodyPr>
          <a:lstStyle/>
          <a:p>
            <a:r>
              <a:rPr lang="fr-FR" sz="2400" b="1" dirty="0"/>
              <a:t>1    Le Contexte géographique, économique et social </a:t>
            </a:r>
            <a:endParaRPr lang="fr-FR" sz="2400" dirty="0"/>
          </a:p>
        </p:txBody>
      </p:sp>
      <p:pic>
        <p:nvPicPr>
          <p:cNvPr id="4" name="Image 3" descr="carte_polynesie_eur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11" y="872067"/>
            <a:ext cx="8725125" cy="5545667"/>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3908861418"/>
              </p:ext>
            </p:extLst>
          </p:nvPr>
        </p:nvGraphicFramePr>
        <p:xfrm>
          <a:off x="2226734" y="1175174"/>
          <a:ext cx="2785533" cy="721360"/>
        </p:xfrm>
        <a:graphic>
          <a:graphicData uri="http://schemas.openxmlformats.org/drawingml/2006/table">
            <a:tbl>
              <a:tblPr firstRow="1" bandRow="1">
                <a:tableStyleId>{5C22544A-7EE6-4342-B048-85BDC9FD1C3A}</a:tableStyleId>
              </a:tblPr>
              <a:tblGrid>
                <a:gridCol w="1363663">
                  <a:extLst>
                    <a:ext uri="{9D8B030D-6E8A-4147-A177-3AD203B41FA5}">
                      <a16:colId xmlns:a16="http://schemas.microsoft.com/office/drawing/2014/main" xmlns="" val="20000"/>
                    </a:ext>
                  </a:extLst>
                </a:gridCol>
                <a:gridCol w="1421870">
                  <a:extLst>
                    <a:ext uri="{9D8B030D-6E8A-4147-A177-3AD203B41FA5}">
                      <a16:colId xmlns:a16="http://schemas.microsoft.com/office/drawing/2014/main" xmlns="" val="20001"/>
                    </a:ext>
                  </a:extLst>
                </a:gridCol>
              </a:tblGrid>
              <a:tr h="208990">
                <a:tc>
                  <a:txBody>
                    <a:bodyPr/>
                    <a:lstStyle/>
                    <a:p>
                      <a:pPr algn="ctr"/>
                      <a:r>
                        <a:rPr lang="fr-FR" sz="1200" b="0" kern="1200" dirty="0">
                          <a:solidFill>
                            <a:schemeClr val="lt1"/>
                          </a:solidFill>
                          <a:effectLst/>
                          <a:latin typeface="+mn-lt"/>
                          <a:ea typeface="+mn-ea"/>
                          <a:cs typeface="+mn-cs"/>
                        </a:rPr>
                        <a:t>PCS défavorisées</a:t>
                      </a:r>
                      <a:r>
                        <a:rPr lang="fr-FR" sz="1200" b="0" dirty="0">
                          <a:effectLst/>
                        </a:rPr>
                        <a:t> </a:t>
                      </a:r>
                      <a:endParaRPr lang="fr-FR" sz="1200" b="0" dirty="0"/>
                    </a:p>
                  </a:txBody>
                  <a:tcPr marL="0" marR="0" marT="0" marB="0"/>
                </a:tc>
                <a:tc>
                  <a:txBody>
                    <a:bodyPr/>
                    <a:lstStyle/>
                    <a:p>
                      <a:pPr algn="ctr"/>
                      <a:r>
                        <a:rPr lang="fr-FR" sz="1200" b="1" kern="1200" dirty="0">
                          <a:solidFill>
                            <a:schemeClr val="lt1"/>
                          </a:solidFill>
                          <a:effectLst/>
                          <a:latin typeface="+mn-lt"/>
                          <a:ea typeface="+mn-ea"/>
                          <a:cs typeface="+mn-cs"/>
                        </a:rPr>
                        <a:t>PCS favorisées</a:t>
                      </a:r>
                      <a:r>
                        <a:rPr lang="fr-FR" sz="1200" b="1" dirty="0">
                          <a:effectLst/>
                        </a:rPr>
                        <a:t> </a:t>
                      </a:r>
                      <a:endParaRPr lang="fr-FR" sz="1200" b="1" dirty="0"/>
                    </a:p>
                  </a:txBody>
                  <a:tcPr marL="0" marR="0" marT="0" marB="0"/>
                </a:tc>
                <a:extLst>
                  <a:ext uri="{0D108BD9-81ED-4DB2-BD59-A6C34878D82A}">
                    <a16:rowId xmlns:a16="http://schemas.microsoft.com/office/drawing/2014/main" xmlns="" val="10000"/>
                  </a:ext>
                </a:extLst>
              </a:tr>
              <a:tr h="255254">
                <a:tc>
                  <a:txBody>
                    <a:bodyPr/>
                    <a:lstStyle/>
                    <a:p>
                      <a:r>
                        <a:rPr lang="fr-FR" sz="1200" b="0" kern="1200" baseline="0" dirty="0">
                          <a:solidFill>
                            <a:schemeClr val="dk1"/>
                          </a:solidFill>
                          <a:effectLst/>
                          <a:latin typeface="+mn-lt"/>
                          <a:ea typeface="+mn-ea"/>
                          <a:cs typeface="+mn-cs"/>
                        </a:rPr>
                        <a:t> </a:t>
                      </a:r>
                      <a:r>
                        <a:rPr lang="fr-FR" sz="1200" b="0" kern="1200" dirty="0">
                          <a:solidFill>
                            <a:schemeClr val="dk1"/>
                          </a:solidFill>
                          <a:effectLst/>
                          <a:latin typeface="+mn-lt"/>
                          <a:ea typeface="+mn-ea"/>
                          <a:cs typeface="+mn-cs"/>
                        </a:rPr>
                        <a:t>métropole </a:t>
                      </a:r>
                      <a:r>
                        <a:rPr lang="fr-FR" sz="1200" b="0" kern="1200" baseline="0" dirty="0">
                          <a:solidFill>
                            <a:schemeClr val="dk1"/>
                          </a:solidFill>
                          <a:effectLst/>
                          <a:latin typeface="+mn-lt"/>
                          <a:ea typeface="+mn-ea"/>
                          <a:cs typeface="+mn-cs"/>
                        </a:rPr>
                        <a:t>: </a:t>
                      </a:r>
                      <a:r>
                        <a:rPr lang="fr-FR" sz="1200" b="0" kern="1200" dirty="0">
                          <a:solidFill>
                            <a:schemeClr val="dk1"/>
                          </a:solidFill>
                          <a:effectLst/>
                          <a:latin typeface="+mn-lt"/>
                          <a:ea typeface="+mn-ea"/>
                          <a:cs typeface="+mn-cs"/>
                        </a:rPr>
                        <a:t>35,2% </a:t>
                      </a:r>
                      <a:endParaRPr lang="fr-FR" sz="1200" b="0" dirty="0">
                        <a:latin typeface="+mn-lt"/>
                      </a:endParaRPr>
                    </a:p>
                  </a:txBody>
                  <a:tcPr marL="0" marR="0" marT="0" marB="0"/>
                </a:tc>
                <a:tc>
                  <a:txBody>
                    <a:bodyPr/>
                    <a:lstStyle/>
                    <a:p>
                      <a:pPr>
                        <a:spcAft>
                          <a:spcPts val="0"/>
                        </a:spcAft>
                      </a:pPr>
                      <a:r>
                        <a:rPr lang="fr-FR" sz="1200" b="0" baseline="0" dirty="0">
                          <a:effectLst/>
                          <a:latin typeface="+mn-lt"/>
                          <a:ea typeface="ＭＳ 明朝"/>
                          <a:cs typeface="Times New Roman"/>
                        </a:rPr>
                        <a:t> </a:t>
                      </a:r>
                      <a:r>
                        <a:rPr lang="fr-FR" sz="1200" b="0" dirty="0">
                          <a:effectLst/>
                          <a:latin typeface="+mn-lt"/>
                          <a:ea typeface="ＭＳ 明朝"/>
                          <a:cs typeface="Times New Roman"/>
                        </a:rPr>
                        <a:t>métropole</a:t>
                      </a:r>
                      <a:r>
                        <a:rPr lang="fr-FR" sz="1200" b="0" baseline="0" dirty="0">
                          <a:effectLst/>
                          <a:latin typeface="+mn-lt"/>
                          <a:ea typeface="ＭＳ 明朝"/>
                          <a:cs typeface="Times New Roman"/>
                        </a:rPr>
                        <a:t> : </a:t>
                      </a:r>
                      <a:r>
                        <a:rPr lang="fr-FR" sz="1200" b="0" dirty="0">
                          <a:effectLst/>
                          <a:latin typeface="+mn-lt"/>
                          <a:ea typeface="ＭＳ 明朝"/>
                          <a:cs typeface="Times New Roman"/>
                        </a:rPr>
                        <a:t>37,6 %</a:t>
                      </a:r>
                    </a:p>
                  </a:txBody>
                  <a:tcPr marL="0" marR="0" marT="0" marB="0"/>
                </a:tc>
                <a:extLst>
                  <a:ext uri="{0D108BD9-81ED-4DB2-BD59-A6C34878D82A}">
                    <a16:rowId xmlns:a16="http://schemas.microsoft.com/office/drawing/2014/main" xmlns="" val="10001"/>
                  </a:ext>
                </a:extLst>
              </a:tr>
              <a:tr h="257116">
                <a:tc>
                  <a:txBody>
                    <a:bodyPr/>
                    <a:lstStyle/>
                    <a:p>
                      <a:r>
                        <a:rPr lang="fr-FR" sz="1200" b="0" kern="1200" baseline="0" dirty="0">
                          <a:solidFill>
                            <a:schemeClr val="dk1"/>
                          </a:solidFill>
                          <a:effectLst/>
                          <a:latin typeface="+mn-lt"/>
                          <a:ea typeface="+mn-ea"/>
                          <a:cs typeface="+mn-cs"/>
                        </a:rPr>
                        <a:t> </a:t>
                      </a:r>
                      <a:r>
                        <a:rPr lang="fr-FR" sz="1200" b="0" kern="1200" dirty="0">
                          <a:solidFill>
                            <a:schemeClr val="dk1"/>
                          </a:solidFill>
                          <a:effectLst/>
                          <a:latin typeface="+mn-lt"/>
                          <a:ea typeface="+mn-ea"/>
                          <a:cs typeface="+mn-cs"/>
                        </a:rPr>
                        <a:t>Polynésie</a:t>
                      </a:r>
                      <a:r>
                        <a:rPr lang="fr-FR" sz="1200" b="0" kern="1200" baseline="0" dirty="0">
                          <a:solidFill>
                            <a:schemeClr val="dk1"/>
                          </a:solidFill>
                          <a:effectLst/>
                          <a:latin typeface="+mn-lt"/>
                          <a:ea typeface="+mn-ea"/>
                          <a:cs typeface="+mn-cs"/>
                        </a:rPr>
                        <a:t> : </a:t>
                      </a:r>
                      <a:r>
                        <a:rPr lang="fr-FR" sz="1200" b="1" kern="1200" dirty="0">
                          <a:solidFill>
                            <a:schemeClr val="dk1"/>
                          </a:solidFill>
                          <a:effectLst/>
                          <a:latin typeface="+mn-lt"/>
                          <a:ea typeface="+mn-ea"/>
                          <a:cs typeface="+mn-cs"/>
                        </a:rPr>
                        <a:t>52,3 %</a:t>
                      </a:r>
                      <a:r>
                        <a:rPr lang="fr-FR" sz="1200" b="1" dirty="0">
                          <a:effectLst/>
                          <a:latin typeface="+mn-lt"/>
                        </a:rPr>
                        <a:t> </a:t>
                      </a:r>
                      <a:endParaRPr lang="fr-FR" sz="1200" b="1" dirty="0">
                        <a:latin typeface="+mn-lt"/>
                      </a:endParaRPr>
                    </a:p>
                  </a:txBody>
                  <a:tcPr marL="0" marR="0" marT="0" marB="0"/>
                </a:tc>
                <a:tc>
                  <a:txBody>
                    <a:bodyPr/>
                    <a:lstStyle/>
                    <a:p>
                      <a:pPr>
                        <a:spcAft>
                          <a:spcPts val="0"/>
                        </a:spcAft>
                      </a:pPr>
                      <a:r>
                        <a:rPr lang="fr-FR" sz="1200" b="0" baseline="0" dirty="0">
                          <a:effectLst/>
                          <a:latin typeface="+mn-lt"/>
                          <a:ea typeface="ＭＳ 明朝"/>
                          <a:cs typeface="Times New Roman"/>
                        </a:rPr>
                        <a:t> </a:t>
                      </a:r>
                      <a:r>
                        <a:rPr lang="fr-FR" sz="1200" b="0" dirty="0">
                          <a:effectLst/>
                          <a:latin typeface="+mn-lt"/>
                          <a:ea typeface="ＭＳ 明朝"/>
                          <a:cs typeface="Times New Roman"/>
                        </a:rPr>
                        <a:t>Polynésie</a:t>
                      </a:r>
                      <a:r>
                        <a:rPr lang="fr-FR" sz="1200" b="0" baseline="0" dirty="0">
                          <a:effectLst/>
                          <a:latin typeface="+mn-lt"/>
                          <a:ea typeface="ＭＳ 明朝"/>
                          <a:cs typeface="Times New Roman"/>
                        </a:rPr>
                        <a:t> : </a:t>
                      </a:r>
                      <a:r>
                        <a:rPr lang="fr-FR" sz="1200" b="1" dirty="0">
                          <a:effectLst/>
                          <a:latin typeface="+mn-lt"/>
                          <a:ea typeface="ＭＳ 明朝"/>
                          <a:cs typeface="Times New Roman"/>
                        </a:rPr>
                        <a:t>16,7 %</a:t>
                      </a:r>
                    </a:p>
                  </a:txBody>
                  <a:tcPr marL="0" marR="0" marT="0" marB="0"/>
                </a:tc>
                <a:extLst>
                  <a:ext uri="{0D108BD9-81ED-4DB2-BD59-A6C34878D82A}">
                    <a16:rowId xmlns:a16="http://schemas.microsoft.com/office/drawing/2014/main" xmlns="" val="1000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388643676"/>
              </p:ext>
            </p:extLst>
          </p:nvPr>
        </p:nvGraphicFramePr>
        <p:xfrm>
          <a:off x="3442547" y="3242734"/>
          <a:ext cx="2577252" cy="759884"/>
        </p:xfrm>
        <a:graphic>
          <a:graphicData uri="http://schemas.openxmlformats.org/drawingml/2006/table">
            <a:tbl>
              <a:tblPr firstRow="1" bandRow="1">
                <a:tableStyleId>{5C22544A-7EE6-4342-B048-85BDC9FD1C3A}</a:tableStyleId>
              </a:tblPr>
              <a:tblGrid>
                <a:gridCol w="1286189">
                  <a:extLst>
                    <a:ext uri="{9D8B030D-6E8A-4147-A177-3AD203B41FA5}">
                      <a16:colId xmlns:a16="http://schemas.microsoft.com/office/drawing/2014/main" xmlns="" val="20000"/>
                    </a:ext>
                  </a:extLst>
                </a:gridCol>
                <a:gridCol w="1291063">
                  <a:extLst>
                    <a:ext uri="{9D8B030D-6E8A-4147-A177-3AD203B41FA5}">
                      <a16:colId xmlns:a16="http://schemas.microsoft.com/office/drawing/2014/main" xmlns="" val="20001"/>
                    </a:ext>
                  </a:extLst>
                </a:gridCol>
              </a:tblGrid>
              <a:tr h="251885">
                <a:tc>
                  <a:txBody>
                    <a:bodyPr/>
                    <a:lstStyle/>
                    <a:p>
                      <a:pPr algn="ctr">
                        <a:spcAft>
                          <a:spcPts val="0"/>
                        </a:spcAft>
                      </a:pPr>
                      <a:r>
                        <a:rPr lang="fr-FR" sz="1200" b="0" dirty="0">
                          <a:effectLst/>
                          <a:latin typeface="+mn-lt"/>
                          <a:ea typeface="ＭＳ 明朝"/>
                          <a:cs typeface="Times New Roman"/>
                        </a:rPr>
                        <a:t>REP +  collège</a:t>
                      </a:r>
                    </a:p>
                  </a:txBody>
                  <a:tcPr marL="0" marR="0" marT="0" marB="0"/>
                </a:tc>
                <a:tc>
                  <a:txBody>
                    <a:bodyPr/>
                    <a:lstStyle/>
                    <a:p>
                      <a:pPr algn="ctr">
                        <a:spcAft>
                          <a:spcPts val="0"/>
                        </a:spcAft>
                      </a:pPr>
                      <a:r>
                        <a:rPr lang="fr-FR" sz="1200" b="0">
                          <a:effectLst/>
                          <a:latin typeface="+mn-lt"/>
                          <a:ea typeface="ＭＳ 明朝"/>
                          <a:cs typeface="Times New Roman"/>
                        </a:rPr>
                        <a:t>Boursiers collège</a:t>
                      </a:r>
                    </a:p>
                  </a:txBody>
                  <a:tcPr marL="0" marR="0" marT="0" marB="0"/>
                </a:tc>
                <a:extLst>
                  <a:ext uri="{0D108BD9-81ED-4DB2-BD59-A6C34878D82A}">
                    <a16:rowId xmlns:a16="http://schemas.microsoft.com/office/drawing/2014/main" xmlns="" val="10000"/>
                  </a:ext>
                </a:extLst>
              </a:tr>
              <a:tr h="270933">
                <a:tc>
                  <a:txBody>
                    <a:bodyPr/>
                    <a:lstStyle/>
                    <a:p>
                      <a:pPr>
                        <a:spcAft>
                          <a:spcPts val="0"/>
                        </a:spcAft>
                      </a:pPr>
                      <a:r>
                        <a:rPr lang="fr-FR" sz="1200" b="0" baseline="0" dirty="0">
                          <a:effectLst/>
                          <a:latin typeface="+mn-lt"/>
                          <a:ea typeface="ＭＳ 明朝"/>
                          <a:cs typeface="Times New Roman"/>
                        </a:rPr>
                        <a:t> </a:t>
                      </a:r>
                      <a:r>
                        <a:rPr lang="fr-FR" sz="1200" b="0" dirty="0">
                          <a:effectLst/>
                          <a:latin typeface="+mn-lt"/>
                          <a:ea typeface="ＭＳ 明朝"/>
                          <a:cs typeface="Times New Roman"/>
                        </a:rPr>
                        <a:t>métropole :</a:t>
                      </a:r>
                      <a:r>
                        <a:rPr lang="fr-FR" sz="1200" b="0" baseline="0" dirty="0">
                          <a:effectLst/>
                          <a:latin typeface="+mn-lt"/>
                          <a:ea typeface="ＭＳ 明朝"/>
                          <a:cs typeface="Times New Roman"/>
                        </a:rPr>
                        <a:t> </a:t>
                      </a:r>
                      <a:r>
                        <a:rPr lang="fr-FR" sz="1200" b="0" dirty="0">
                          <a:effectLst/>
                          <a:latin typeface="+mn-lt"/>
                          <a:ea typeface="ＭＳ 明朝"/>
                          <a:cs typeface="Times New Roman"/>
                        </a:rPr>
                        <a:t>13,2 %</a:t>
                      </a:r>
                    </a:p>
                  </a:txBody>
                  <a:tcPr marL="0" marR="0" marT="0" marB="0"/>
                </a:tc>
                <a:tc>
                  <a:txBody>
                    <a:bodyPr/>
                    <a:lstStyle/>
                    <a:p>
                      <a:pPr>
                        <a:spcAft>
                          <a:spcPts val="0"/>
                        </a:spcAft>
                      </a:pPr>
                      <a:r>
                        <a:rPr lang="fr-FR" sz="1200" b="0" dirty="0">
                          <a:effectLst/>
                          <a:latin typeface="+mn-lt"/>
                          <a:ea typeface="ＭＳ 明朝"/>
                          <a:cs typeface="Times New Roman"/>
                        </a:rPr>
                        <a:t> métropole</a:t>
                      </a:r>
                      <a:r>
                        <a:rPr lang="fr-FR" sz="1200" b="0" baseline="0" dirty="0">
                          <a:effectLst/>
                          <a:latin typeface="+mn-lt"/>
                          <a:ea typeface="ＭＳ 明朝"/>
                          <a:cs typeface="Times New Roman"/>
                        </a:rPr>
                        <a:t> : </a:t>
                      </a:r>
                      <a:r>
                        <a:rPr lang="fr-FR" sz="1200" b="0" dirty="0">
                          <a:effectLst/>
                          <a:latin typeface="+mn-lt"/>
                          <a:ea typeface="ＭＳ 明朝"/>
                          <a:cs typeface="Times New Roman"/>
                        </a:rPr>
                        <a:t>29,4 %</a:t>
                      </a:r>
                    </a:p>
                  </a:txBody>
                  <a:tcPr marL="0" marR="0" marT="0" marB="0"/>
                </a:tc>
                <a:extLst>
                  <a:ext uri="{0D108BD9-81ED-4DB2-BD59-A6C34878D82A}">
                    <a16:rowId xmlns:a16="http://schemas.microsoft.com/office/drawing/2014/main" xmlns="" val="10001"/>
                  </a:ext>
                </a:extLst>
              </a:tr>
              <a:tr h="237066">
                <a:tc>
                  <a:txBody>
                    <a:bodyPr/>
                    <a:lstStyle/>
                    <a:p>
                      <a:pPr>
                        <a:spcAft>
                          <a:spcPts val="0"/>
                        </a:spcAft>
                      </a:pPr>
                      <a:r>
                        <a:rPr lang="fr-FR" sz="1200" b="0" baseline="0" dirty="0">
                          <a:effectLst/>
                          <a:latin typeface="+mn-lt"/>
                          <a:ea typeface="ＭＳ 明朝"/>
                          <a:cs typeface="Times New Roman"/>
                        </a:rPr>
                        <a:t> </a:t>
                      </a:r>
                      <a:r>
                        <a:rPr lang="fr-FR" sz="1200" b="0" dirty="0">
                          <a:effectLst/>
                          <a:latin typeface="+mn-lt"/>
                          <a:ea typeface="ＭＳ 明朝"/>
                          <a:cs typeface="Times New Roman"/>
                        </a:rPr>
                        <a:t>Polynésie :</a:t>
                      </a:r>
                      <a:r>
                        <a:rPr lang="fr-FR" sz="1200" b="0" baseline="0" dirty="0">
                          <a:effectLst/>
                          <a:latin typeface="+mn-lt"/>
                          <a:ea typeface="ＭＳ 明朝"/>
                          <a:cs typeface="Times New Roman"/>
                        </a:rPr>
                        <a:t> </a:t>
                      </a:r>
                      <a:r>
                        <a:rPr lang="fr-FR" sz="1200" b="1" baseline="0" dirty="0">
                          <a:effectLst/>
                          <a:latin typeface="+mn-lt"/>
                          <a:ea typeface="ＭＳ 明朝"/>
                          <a:cs typeface="Times New Roman"/>
                        </a:rPr>
                        <a:t>25,0</a:t>
                      </a:r>
                      <a:r>
                        <a:rPr lang="fr-FR" sz="1200" b="1" dirty="0">
                          <a:effectLst/>
                          <a:latin typeface="+mn-lt"/>
                          <a:ea typeface="ＭＳ 明朝"/>
                          <a:cs typeface="Times New Roman"/>
                        </a:rPr>
                        <a:t> % </a:t>
                      </a:r>
                    </a:p>
                  </a:txBody>
                  <a:tcPr marL="0" marR="0" marT="0" marB="0"/>
                </a:tc>
                <a:tc>
                  <a:txBody>
                    <a:bodyPr/>
                    <a:lstStyle/>
                    <a:p>
                      <a:pPr>
                        <a:spcAft>
                          <a:spcPts val="0"/>
                        </a:spcAft>
                      </a:pPr>
                      <a:r>
                        <a:rPr lang="fr-FR" sz="1200" b="0" dirty="0">
                          <a:effectLst/>
                          <a:latin typeface="+mn-lt"/>
                          <a:ea typeface="ＭＳ 明朝"/>
                          <a:cs typeface="Times New Roman"/>
                        </a:rPr>
                        <a:t> Polynésie</a:t>
                      </a:r>
                      <a:r>
                        <a:rPr lang="fr-FR" sz="1200" b="0" baseline="0" dirty="0">
                          <a:effectLst/>
                          <a:latin typeface="+mn-lt"/>
                          <a:ea typeface="ＭＳ 明朝"/>
                          <a:cs typeface="Times New Roman"/>
                        </a:rPr>
                        <a:t> : </a:t>
                      </a:r>
                      <a:r>
                        <a:rPr lang="fr-FR" sz="1200" b="1" baseline="0" dirty="0">
                          <a:effectLst/>
                          <a:latin typeface="+mn-lt"/>
                          <a:ea typeface="ＭＳ 明朝"/>
                          <a:cs typeface="Times New Roman"/>
                        </a:rPr>
                        <a:t>57,8</a:t>
                      </a:r>
                      <a:r>
                        <a:rPr lang="fr-FR" sz="1200" b="1" dirty="0">
                          <a:effectLst/>
                          <a:latin typeface="+mn-lt"/>
                          <a:ea typeface="ＭＳ 明朝"/>
                          <a:cs typeface="Times New Roman"/>
                        </a:rPr>
                        <a:t> %</a:t>
                      </a:r>
                    </a:p>
                  </a:txBody>
                  <a:tcPr marL="0" marR="0" marT="0" marB="0"/>
                </a:tc>
                <a:extLst>
                  <a:ext uri="{0D108BD9-81ED-4DB2-BD59-A6C34878D82A}">
                    <a16:rowId xmlns:a16="http://schemas.microsoft.com/office/drawing/2014/main" xmlns="" val="10002"/>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165109225"/>
              </p:ext>
            </p:extLst>
          </p:nvPr>
        </p:nvGraphicFramePr>
        <p:xfrm>
          <a:off x="4868333" y="5086350"/>
          <a:ext cx="2590801" cy="645583"/>
        </p:xfrm>
        <a:graphic>
          <a:graphicData uri="http://schemas.openxmlformats.org/drawingml/2006/table">
            <a:tbl>
              <a:tblPr firstRow="1" bandRow="1">
                <a:tableStyleId>{5C22544A-7EE6-4342-B048-85BDC9FD1C3A}</a:tableStyleId>
              </a:tblPr>
              <a:tblGrid>
                <a:gridCol w="1204418">
                  <a:extLst>
                    <a:ext uri="{9D8B030D-6E8A-4147-A177-3AD203B41FA5}">
                      <a16:colId xmlns:a16="http://schemas.microsoft.com/office/drawing/2014/main" xmlns="" val="20000"/>
                    </a:ext>
                  </a:extLst>
                </a:gridCol>
                <a:gridCol w="1386383">
                  <a:extLst>
                    <a:ext uri="{9D8B030D-6E8A-4147-A177-3AD203B41FA5}">
                      <a16:colId xmlns:a16="http://schemas.microsoft.com/office/drawing/2014/main" xmlns="" val="20001"/>
                    </a:ext>
                  </a:extLst>
                </a:gridCol>
              </a:tblGrid>
              <a:tr h="212726">
                <a:tc>
                  <a:txBody>
                    <a:bodyPr/>
                    <a:lstStyle/>
                    <a:p>
                      <a:pPr algn="ctr">
                        <a:spcAft>
                          <a:spcPts val="0"/>
                        </a:spcAft>
                      </a:pPr>
                      <a:r>
                        <a:rPr lang="fr-FR" sz="1200" b="0" dirty="0">
                          <a:effectLst/>
                          <a:latin typeface="+mn-lt"/>
                          <a:ea typeface="ＭＳ 明朝"/>
                          <a:cs typeface="Times New Roman"/>
                        </a:rPr>
                        <a:t>Internat Collège</a:t>
                      </a:r>
                    </a:p>
                  </a:txBody>
                  <a:tcPr marL="68580" marR="68580" marT="0" marB="0"/>
                </a:tc>
                <a:tc>
                  <a:txBody>
                    <a:bodyPr/>
                    <a:lstStyle/>
                    <a:p>
                      <a:pPr algn="ctr">
                        <a:spcAft>
                          <a:spcPts val="0"/>
                        </a:spcAft>
                      </a:pPr>
                      <a:r>
                        <a:rPr lang="fr-FR" sz="1200" b="0" dirty="0">
                          <a:effectLst/>
                          <a:latin typeface="+mn-lt"/>
                          <a:ea typeface="ＭＳ 明朝"/>
                          <a:cs typeface="Times New Roman"/>
                        </a:rPr>
                        <a:t>Internat</a:t>
                      </a:r>
                      <a:r>
                        <a:rPr lang="fr-FR" sz="1200" b="0" baseline="0" dirty="0">
                          <a:effectLst/>
                          <a:latin typeface="+mn-lt"/>
                          <a:ea typeface="ＭＳ 明朝"/>
                          <a:cs typeface="Times New Roman"/>
                        </a:rPr>
                        <a:t> lycée</a:t>
                      </a:r>
                      <a:endParaRPr lang="fr-FR" sz="1200" b="0" dirty="0">
                        <a:effectLst/>
                        <a:latin typeface="+mn-lt"/>
                        <a:ea typeface="ＭＳ 明朝"/>
                        <a:cs typeface="Times New Roman"/>
                      </a:endParaRPr>
                    </a:p>
                  </a:txBody>
                  <a:tcPr marL="68580" marR="68580" marT="0" marB="0"/>
                </a:tc>
                <a:extLst>
                  <a:ext uri="{0D108BD9-81ED-4DB2-BD59-A6C34878D82A}">
                    <a16:rowId xmlns:a16="http://schemas.microsoft.com/office/drawing/2014/main" xmlns="" val="10000"/>
                  </a:ext>
                </a:extLst>
              </a:tr>
              <a:tr h="228600">
                <a:tc>
                  <a:txBody>
                    <a:bodyPr/>
                    <a:lstStyle/>
                    <a:p>
                      <a:pPr>
                        <a:spcAft>
                          <a:spcPts val="0"/>
                        </a:spcAft>
                      </a:pPr>
                      <a:r>
                        <a:rPr lang="fr-FR" sz="1200" b="0" baseline="0" dirty="0">
                          <a:effectLst/>
                          <a:latin typeface="+mn-lt"/>
                          <a:ea typeface="ＭＳ 明朝"/>
                          <a:cs typeface="Times New Roman"/>
                        </a:rPr>
                        <a:t> </a:t>
                      </a:r>
                      <a:r>
                        <a:rPr lang="fr-FR" sz="1200" b="0" dirty="0">
                          <a:effectLst/>
                          <a:latin typeface="+mn-lt"/>
                          <a:ea typeface="ＭＳ 明朝"/>
                          <a:cs typeface="Times New Roman"/>
                        </a:rPr>
                        <a:t>métropole</a:t>
                      </a:r>
                      <a:r>
                        <a:rPr lang="fr-FR" sz="1200" b="0" baseline="0" dirty="0">
                          <a:effectLst/>
                          <a:latin typeface="+mn-lt"/>
                          <a:ea typeface="ＭＳ 明朝"/>
                          <a:cs typeface="Times New Roman"/>
                        </a:rPr>
                        <a:t> : </a:t>
                      </a:r>
                      <a:r>
                        <a:rPr lang="fr-FR" sz="1200" b="0" dirty="0">
                          <a:effectLst/>
                          <a:latin typeface="+mn-lt"/>
                          <a:ea typeface="ＭＳ 明朝"/>
                          <a:cs typeface="Times New Roman"/>
                        </a:rPr>
                        <a:t>0,7%</a:t>
                      </a:r>
                    </a:p>
                  </a:txBody>
                  <a:tcPr marL="0" marR="0" marT="0" marB="0"/>
                </a:tc>
                <a:tc>
                  <a:txBody>
                    <a:bodyPr/>
                    <a:lstStyle/>
                    <a:p>
                      <a:pPr>
                        <a:spcAft>
                          <a:spcPts val="0"/>
                        </a:spcAft>
                      </a:pPr>
                      <a:r>
                        <a:rPr lang="fr-FR" sz="1200" b="0" dirty="0">
                          <a:effectLst/>
                          <a:latin typeface="+mn-lt"/>
                          <a:ea typeface="ＭＳ 明朝"/>
                          <a:cs typeface="Times New Roman"/>
                        </a:rPr>
                        <a:t>métropole</a:t>
                      </a:r>
                      <a:r>
                        <a:rPr lang="fr-FR" sz="1200" b="0" baseline="0" dirty="0">
                          <a:effectLst/>
                          <a:latin typeface="+mn-lt"/>
                          <a:ea typeface="ＭＳ 明朝"/>
                          <a:cs typeface="Times New Roman"/>
                        </a:rPr>
                        <a:t> : </a:t>
                      </a:r>
                      <a:r>
                        <a:rPr lang="fr-FR" sz="1200" b="0" dirty="0">
                          <a:effectLst/>
                          <a:latin typeface="+mn-lt"/>
                          <a:ea typeface="ＭＳ 明朝"/>
                          <a:cs typeface="Times New Roman"/>
                        </a:rPr>
                        <a:t>8,1%</a:t>
                      </a:r>
                    </a:p>
                  </a:txBody>
                  <a:tcPr marL="68580" marR="68580" marT="0" marB="0"/>
                </a:tc>
                <a:extLst>
                  <a:ext uri="{0D108BD9-81ED-4DB2-BD59-A6C34878D82A}">
                    <a16:rowId xmlns:a16="http://schemas.microsoft.com/office/drawing/2014/main" xmlns="" val="10001"/>
                  </a:ext>
                </a:extLst>
              </a:tr>
              <a:tr h="204257">
                <a:tc>
                  <a:txBody>
                    <a:bodyPr/>
                    <a:lstStyle/>
                    <a:p>
                      <a:pPr>
                        <a:spcAft>
                          <a:spcPts val="0"/>
                        </a:spcAft>
                      </a:pPr>
                      <a:r>
                        <a:rPr lang="fr-FR" sz="1200" b="0" dirty="0">
                          <a:effectLst/>
                          <a:latin typeface="+mn-lt"/>
                          <a:ea typeface="ＭＳ 明朝"/>
                          <a:cs typeface="Times New Roman"/>
                        </a:rPr>
                        <a:t>Polynésie</a:t>
                      </a:r>
                      <a:r>
                        <a:rPr lang="fr-FR" sz="1200" b="0" baseline="0" dirty="0">
                          <a:effectLst/>
                          <a:latin typeface="+mn-lt"/>
                          <a:ea typeface="ＭＳ 明朝"/>
                          <a:cs typeface="Times New Roman"/>
                        </a:rPr>
                        <a:t> : </a:t>
                      </a:r>
                      <a:r>
                        <a:rPr lang="fr-FR" sz="1200" b="1" dirty="0">
                          <a:effectLst/>
                          <a:latin typeface="+mn-lt"/>
                          <a:ea typeface="ＭＳ 明朝"/>
                          <a:cs typeface="Times New Roman"/>
                        </a:rPr>
                        <a:t>5,2%</a:t>
                      </a:r>
                    </a:p>
                  </a:txBody>
                  <a:tcPr marL="68580" marR="68580" marT="0" marB="0"/>
                </a:tc>
                <a:tc>
                  <a:txBody>
                    <a:bodyPr/>
                    <a:lstStyle/>
                    <a:p>
                      <a:pPr>
                        <a:spcAft>
                          <a:spcPts val="0"/>
                        </a:spcAft>
                      </a:pPr>
                      <a:r>
                        <a:rPr lang="fr-FR" sz="1200" b="0" dirty="0">
                          <a:effectLst/>
                          <a:latin typeface="+mn-lt"/>
                          <a:ea typeface="ＭＳ 明朝"/>
                          <a:cs typeface="Times New Roman"/>
                        </a:rPr>
                        <a:t>Polynésie</a:t>
                      </a:r>
                      <a:r>
                        <a:rPr lang="fr-FR" sz="1200" b="0" baseline="0" dirty="0">
                          <a:effectLst/>
                          <a:latin typeface="+mn-lt"/>
                          <a:ea typeface="ＭＳ 明朝"/>
                          <a:cs typeface="Times New Roman"/>
                        </a:rPr>
                        <a:t> : </a:t>
                      </a:r>
                      <a:r>
                        <a:rPr lang="fr-FR" sz="1200" b="1" dirty="0">
                          <a:effectLst/>
                          <a:latin typeface="+mn-lt"/>
                          <a:ea typeface="ＭＳ 明朝"/>
                          <a:cs typeface="Times New Roman"/>
                        </a:rPr>
                        <a:t>11,2%</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2392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812800" y="169334"/>
            <a:ext cx="7061200" cy="48259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2400" b="1" dirty="0"/>
              <a:t>1   Le Contexte linguistique et culturel </a:t>
            </a:r>
            <a:r>
              <a:rPr lang="fr-FR" sz="2400" dirty="0"/>
              <a:t> </a:t>
            </a:r>
          </a:p>
        </p:txBody>
      </p:sp>
      <p:sp>
        <p:nvSpPr>
          <p:cNvPr id="2" name="Titre 1"/>
          <p:cNvSpPr>
            <a:spLocks noGrp="1"/>
          </p:cNvSpPr>
          <p:nvPr>
            <p:ph type="ctrTitle"/>
          </p:nvPr>
        </p:nvSpPr>
        <p:spPr/>
        <p:txBody>
          <a:bodyPr/>
          <a:lstStyle/>
          <a:p>
            <a:endParaRPr lang="fr-FR" dirty="0"/>
          </a:p>
        </p:txBody>
      </p:sp>
      <p:pic>
        <p:nvPicPr>
          <p:cNvPr id="5" name="Image 4" descr="AA03919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8561" y="764047"/>
            <a:ext cx="7032439" cy="5029199"/>
          </a:xfrm>
          <a:prstGeom prst="rect">
            <a:avLst/>
          </a:prstGeom>
        </p:spPr>
      </p:pic>
      <p:sp>
        <p:nvSpPr>
          <p:cNvPr id="7" name="ZoneTexte 6"/>
          <p:cNvSpPr txBox="1"/>
          <p:nvPr/>
        </p:nvSpPr>
        <p:spPr>
          <a:xfrm>
            <a:off x="1646766" y="1216939"/>
            <a:ext cx="3458634" cy="1723549"/>
          </a:xfrm>
          <a:prstGeom prst="rect">
            <a:avLst/>
          </a:prstGeom>
          <a:noFill/>
        </p:spPr>
        <p:txBody>
          <a:bodyPr wrap="square" rtlCol="0">
            <a:spAutoFit/>
          </a:bodyPr>
          <a:lstStyle/>
          <a:p>
            <a:r>
              <a:rPr lang="fr-FR" sz="2400" dirty="0">
                <a:latin typeface="Mistral" charset="0"/>
                <a:ea typeface="Mistral" charset="0"/>
                <a:cs typeface="Mistral" charset="0"/>
              </a:rPr>
              <a:t>La pratique des langues vivantes :</a:t>
            </a:r>
          </a:p>
          <a:p>
            <a:endParaRPr lang="fr-FR" sz="800" dirty="0">
              <a:latin typeface="Mistral" charset="0"/>
              <a:ea typeface="Mistral" charset="0"/>
              <a:cs typeface="Mistral" charset="0"/>
            </a:endParaRPr>
          </a:p>
          <a:p>
            <a:r>
              <a:rPr lang="fr-FR" sz="2400" dirty="0">
                <a:latin typeface="Mistral" charset="0"/>
                <a:ea typeface="Mistral" charset="0"/>
                <a:cs typeface="Mistral" charset="0"/>
              </a:rPr>
              <a:t> - français – polynésien </a:t>
            </a:r>
          </a:p>
          <a:p>
            <a:endParaRPr lang="fr-FR" sz="800" dirty="0">
              <a:latin typeface="Mistral" charset="0"/>
              <a:ea typeface="Mistral" charset="0"/>
              <a:cs typeface="Mistral" charset="0"/>
            </a:endParaRPr>
          </a:p>
          <a:p>
            <a:r>
              <a:rPr lang="fr-FR" sz="2400" dirty="0">
                <a:latin typeface="Mistral" charset="0"/>
                <a:ea typeface="Mistral" charset="0"/>
                <a:cs typeface="Mistral" charset="0"/>
              </a:rPr>
              <a:t> - anglais - espagnol</a:t>
            </a:r>
          </a:p>
          <a:p>
            <a:endParaRPr lang="fr-FR" dirty="0"/>
          </a:p>
        </p:txBody>
      </p:sp>
      <p:sp>
        <p:nvSpPr>
          <p:cNvPr id="8" name="ZoneTexte 7"/>
          <p:cNvSpPr txBox="1"/>
          <p:nvPr/>
        </p:nvSpPr>
        <p:spPr>
          <a:xfrm>
            <a:off x="2832100" y="3013397"/>
            <a:ext cx="5041900" cy="830997"/>
          </a:xfrm>
          <a:prstGeom prst="rect">
            <a:avLst/>
          </a:prstGeom>
          <a:noFill/>
        </p:spPr>
        <p:txBody>
          <a:bodyPr wrap="square" rtlCol="0">
            <a:spAutoFit/>
          </a:bodyPr>
          <a:lstStyle/>
          <a:p>
            <a:pPr marL="342900" indent="-342900">
              <a:buFontTx/>
              <a:buChar char="-"/>
            </a:pPr>
            <a:r>
              <a:rPr lang="fr-FR" sz="2400" b="1" dirty="0">
                <a:solidFill>
                  <a:srgbClr val="002060"/>
                </a:solidFill>
                <a:latin typeface="Mistral" charset="0"/>
                <a:ea typeface="Mistral" charset="0"/>
                <a:cs typeface="Mistral" charset="0"/>
              </a:rPr>
              <a:t>La compréhension des cours, des consignes de travail, la prise de notes, l’expression</a:t>
            </a:r>
            <a:r>
              <a:rPr lang="fr-FR" b="1" dirty="0">
                <a:solidFill>
                  <a:srgbClr val="002060"/>
                </a:solidFill>
                <a:latin typeface="Mistral" charset="0"/>
                <a:ea typeface="Mistral" charset="0"/>
                <a:cs typeface="Mistral" charset="0"/>
              </a:rPr>
              <a:t>  </a:t>
            </a:r>
          </a:p>
        </p:txBody>
      </p:sp>
      <p:sp>
        <p:nvSpPr>
          <p:cNvPr id="9" name="ZoneTexte 8"/>
          <p:cNvSpPr txBox="1"/>
          <p:nvPr/>
        </p:nvSpPr>
        <p:spPr>
          <a:xfrm rot="20741410">
            <a:off x="4590106" y="1540976"/>
            <a:ext cx="2772708" cy="1200329"/>
          </a:xfrm>
          <a:prstGeom prst="rect">
            <a:avLst/>
          </a:prstGeom>
          <a:noFill/>
        </p:spPr>
        <p:txBody>
          <a:bodyPr wrap="square" rtlCol="0">
            <a:spAutoFit/>
          </a:bodyPr>
          <a:lstStyle/>
          <a:p>
            <a:pPr algn="ctr"/>
            <a:r>
              <a:rPr lang="fr-FR" sz="2400" b="1" dirty="0"/>
              <a:t>La maîtrise du français dans toutes </a:t>
            </a:r>
          </a:p>
          <a:p>
            <a:pPr algn="ctr"/>
            <a:r>
              <a:rPr lang="fr-FR" sz="2400" b="1" dirty="0"/>
              <a:t>les disciplines</a:t>
            </a:r>
            <a:r>
              <a:rPr lang="is-IS" sz="2400" b="1" dirty="0"/>
              <a:t>…</a:t>
            </a:r>
            <a:endParaRPr lang="fr-FR" sz="2400" b="1" dirty="0"/>
          </a:p>
        </p:txBody>
      </p:sp>
      <p:sp>
        <p:nvSpPr>
          <p:cNvPr id="11" name="ZoneTexte 10"/>
          <p:cNvSpPr txBox="1"/>
          <p:nvPr/>
        </p:nvSpPr>
        <p:spPr>
          <a:xfrm>
            <a:off x="1822449" y="4136782"/>
            <a:ext cx="5499101" cy="1200329"/>
          </a:xfrm>
          <a:prstGeom prst="rect">
            <a:avLst/>
          </a:prstGeom>
          <a:noFill/>
        </p:spPr>
        <p:txBody>
          <a:bodyPr wrap="square" rtlCol="0">
            <a:spAutoFit/>
          </a:bodyPr>
          <a:lstStyle/>
          <a:p>
            <a:pPr algn="ctr"/>
            <a:r>
              <a:rPr lang="is-IS" sz="2400" b="1">
                <a:solidFill>
                  <a:srgbClr val="FF0000"/>
                </a:solidFill>
              </a:rPr>
              <a:t>…</a:t>
            </a:r>
            <a:r>
              <a:rPr lang="fr-FR" sz="2400" b="1" dirty="0">
                <a:solidFill>
                  <a:srgbClr val="FF0000"/>
                </a:solidFill>
              </a:rPr>
              <a:t>affecte directement la confiance en soi, </a:t>
            </a:r>
          </a:p>
          <a:p>
            <a:pPr algn="ctr"/>
            <a:r>
              <a:rPr lang="fr-FR" sz="2400" b="1" dirty="0">
                <a:solidFill>
                  <a:srgbClr val="FF0000"/>
                </a:solidFill>
              </a:rPr>
              <a:t>le goût d’apprendre, </a:t>
            </a:r>
          </a:p>
          <a:p>
            <a:pPr algn="ctr"/>
            <a:r>
              <a:rPr lang="fr-FR" sz="2400" b="1" dirty="0">
                <a:solidFill>
                  <a:srgbClr val="FF0000"/>
                </a:solidFill>
              </a:rPr>
              <a:t>la réussite effective des élèves</a:t>
            </a:r>
          </a:p>
        </p:txBody>
      </p:sp>
    </p:spTree>
    <p:extLst>
      <p:ext uri="{BB962C8B-B14F-4D97-AF65-F5344CB8AC3E}">
        <p14:creationId xmlns:p14="http://schemas.microsoft.com/office/powerpoint/2010/main" val="1599704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sp>
        <p:nvSpPr>
          <p:cNvPr id="6" name="Espace réservé du contenu 2"/>
          <p:cNvSpPr>
            <a:spLocks noGrp="1"/>
          </p:cNvSpPr>
          <p:nvPr>
            <p:ph type="ctrTitle"/>
          </p:nvPr>
        </p:nvSpPr>
        <p:spPr>
          <a:xfrm>
            <a:off x="855131" y="143933"/>
            <a:ext cx="8206437" cy="2087564"/>
          </a:xfrm>
        </p:spPr>
        <p:txBody>
          <a:bodyPr>
            <a:normAutofit/>
          </a:bodyPr>
          <a:lstStyle/>
          <a:p>
            <a:pPr algn="l"/>
            <a:r>
              <a:rPr lang="fr-FR" sz="2500" b="1" dirty="0">
                <a:solidFill>
                  <a:srgbClr val="002060"/>
                </a:solidFill>
                <a:latin typeface="+mn-lt"/>
              </a:rPr>
              <a:t>Des </a:t>
            </a:r>
            <a:r>
              <a:rPr lang="fr-FR" sz="2500" b="1" dirty="0">
                <a:solidFill>
                  <a:schemeClr val="accent6">
                    <a:lumMod val="75000"/>
                  </a:schemeClr>
                </a:solidFill>
                <a:latin typeface="+mn-lt"/>
              </a:rPr>
              <a:t>familles</a:t>
            </a:r>
            <a:r>
              <a:rPr lang="fr-FR" sz="2500" b="1" dirty="0">
                <a:solidFill>
                  <a:srgbClr val="002060"/>
                </a:solidFill>
                <a:latin typeface="+mn-lt"/>
              </a:rPr>
              <a:t> et des </a:t>
            </a:r>
            <a:r>
              <a:rPr lang="fr-FR" sz="2500" b="1" dirty="0">
                <a:solidFill>
                  <a:srgbClr val="00B0F0"/>
                </a:solidFill>
                <a:latin typeface="+mn-lt"/>
              </a:rPr>
              <a:t>enfants</a:t>
            </a:r>
            <a:r>
              <a:rPr lang="fr-FR" sz="2500" b="1" dirty="0">
                <a:solidFill>
                  <a:srgbClr val="002060"/>
                </a:solidFill>
                <a:latin typeface="+mn-lt"/>
              </a:rPr>
              <a:t> très divers</a:t>
            </a:r>
            <a:br>
              <a:rPr lang="fr-FR" sz="2500" b="1" dirty="0">
                <a:solidFill>
                  <a:srgbClr val="002060"/>
                </a:solidFill>
                <a:latin typeface="+mn-lt"/>
              </a:rPr>
            </a:br>
            <a:endParaRPr lang="fr-FR" sz="1200" b="1" dirty="0">
              <a:latin typeface="+mn-lt"/>
            </a:endParaRPr>
          </a:p>
          <a:p>
            <a:pPr algn="l"/>
            <a:r>
              <a:rPr lang="fr-FR" sz="2500" dirty="0">
                <a:latin typeface="+mn-lt"/>
              </a:rPr>
              <a:t>- Lieux (géographique) et conditions de vie (maison, quartier)</a:t>
            </a:r>
            <a:br>
              <a:rPr lang="fr-FR" sz="2500" dirty="0">
                <a:latin typeface="+mn-lt"/>
              </a:rPr>
            </a:br>
            <a:r>
              <a:rPr lang="fr-FR" sz="2500" dirty="0">
                <a:latin typeface="+mn-lt"/>
              </a:rPr>
              <a:t>- origines et culture familiales</a:t>
            </a:r>
            <a:br>
              <a:rPr lang="fr-FR" sz="2500" dirty="0">
                <a:latin typeface="+mn-lt"/>
              </a:rPr>
            </a:br>
            <a:r>
              <a:rPr lang="fr-FR" sz="2500" dirty="0">
                <a:latin typeface="+mn-lt"/>
              </a:rPr>
              <a:t>- accès à l’emploi, niveau de revenus</a:t>
            </a:r>
            <a:br>
              <a:rPr lang="fr-FR" sz="2500" dirty="0">
                <a:latin typeface="+mn-lt"/>
              </a:rPr>
            </a:br>
            <a:r>
              <a:rPr lang="fr-FR" sz="2500" dirty="0">
                <a:latin typeface="+mn-lt"/>
              </a:rPr>
              <a:t>- attentes vis-à-vis de l’école </a:t>
            </a:r>
          </a:p>
        </p:txBody>
      </p:sp>
      <p:sp>
        <p:nvSpPr>
          <p:cNvPr id="3" name="Espace réservé du contenu 2"/>
          <p:cNvSpPr txBox="1">
            <a:spLocks/>
          </p:cNvSpPr>
          <p:nvPr/>
        </p:nvSpPr>
        <p:spPr>
          <a:xfrm>
            <a:off x="855131" y="2253194"/>
            <a:ext cx="7823201" cy="19981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2500" b="1" dirty="0">
                <a:solidFill>
                  <a:srgbClr val="002060"/>
                </a:solidFill>
                <a:latin typeface="+mn-lt"/>
              </a:rPr>
              <a:t>Des </a:t>
            </a:r>
            <a:r>
              <a:rPr lang="fr-FR" sz="2500" b="1" dirty="0">
                <a:solidFill>
                  <a:srgbClr val="00B0F0"/>
                </a:solidFill>
                <a:latin typeface="+mn-lt"/>
              </a:rPr>
              <a:t>enfants</a:t>
            </a:r>
            <a:r>
              <a:rPr lang="fr-FR" sz="2500" b="1" dirty="0">
                <a:solidFill>
                  <a:srgbClr val="002060"/>
                </a:solidFill>
                <a:latin typeface="+mn-lt"/>
              </a:rPr>
              <a:t> spontanés, gentils, francs </a:t>
            </a:r>
            <a:r>
              <a:rPr lang="fr-FR" sz="2500" dirty="0">
                <a:latin typeface="+mn-lt"/>
              </a:rPr>
              <a:t/>
            </a:r>
            <a:br>
              <a:rPr lang="fr-FR" sz="2500" dirty="0">
                <a:latin typeface="+mn-lt"/>
              </a:rPr>
            </a:br>
            <a:r>
              <a:rPr lang="fr-FR" sz="1300" b="1" dirty="0">
                <a:solidFill>
                  <a:srgbClr val="002060"/>
                </a:solidFill>
                <a:latin typeface="+mn-lt"/>
              </a:rPr>
              <a:t/>
            </a:r>
            <a:br>
              <a:rPr lang="fr-FR" sz="1300" b="1" dirty="0">
                <a:solidFill>
                  <a:srgbClr val="002060"/>
                </a:solidFill>
                <a:latin typeface="+mn-lt"/>
              </a:rPr>
            </a:br>
            <a:r>
              <a:rPr lang="fr-FR" sz="2500" dirty="0">
                <a:latin typeface="+mn-lt"/>
              </a:rPr>
              <a:t>- rôles de l’affect et du relationnel</a:t>
            </a:r>
            <a:br>
              <a:rPr lang="fr-FR" sz="2500" dirty="0">
                <a:latin typeface="+mn-lt"/>
              </a:rPr>
            </a:br>
            <a:r>
              <a:rPr lang="fr-FR" sz="2500" dirty="0">
                <a:latin typeface="+mn-lt"/>
              </a:rPr>
              <a:t>- différents langages à « écouter »</a:t>
            </a:r>
            <a:br>
              <a:rPr lang="fr-FR" sz="2500" dirty="0">
                <a:latin typeface="+mn-lt"/>
              </a:rPr>
            </a:br>
            <a:r>
              <a:rPr lang="fr-FR" sz="2500" dirty="0">
                <a:latin typeface="+mn-lt"/>
              </a:rPr>
              <a:t>- importance du kinesthésique</a:t>
            </a:r>
          </a:p>
        </p:txBody>
      </p:sp>
      <p:sp>
        <p:nvSpPr>
          <p:cNvPr id="4" name="Espace réservé du contenu 2"/>
          <p:cNvSpPr txBox="1">
            <a:spLocks/>
          </p:cNvSpPr>
          <p:nvPr/>
        </p:nvSpPr>
        <p:spPr>
          <a:xfrm>
            <a:off x="761999" y="4639733"/>
            <a:ext cx="8178799" cy="1727200"/>
          </a:xfrm>
          <a:prstGeom prst="rect">
            <a:avLst/>
          </a:prstGeom>
        </p:spPr>
        <p:txBody>
          <a:bodyPr vert="horz" lIns="91440" tIns="45720" rIns="91440" bIns="45720" rtlCol="0" anchor="b">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fr-FR" sz="3900" b="1" dirty="0">
                <a:solidFill>
                  <a:srgbClr val="0070C0"/>
                </a:solidFill>
                <a:latin typeface="+mn-lt"/>
              </a:rPr>
              <a:t>Des </a:t>
            </a:r>
            <a:r>
              <a:rPr lang="fr-FR" sz="3900" b="1" dirty="0">
                <a:solidFill>
                  <a:srgbClr val="7030A0"/>
                </a:solidFill>
                <a:latin typeface="+mn-lt"/>
              </a:rPr>
              <a:t>élèves</a:t>
            </a:r>
            <a:r>
              <a:rPr lang="fr-FR" sz="3900" b="1" dirty="0">
                <a:solidFill>
                  <a:srgbClr val="0070C0"/>
                </a:solidFill>
                <a:latin typeface="+mn-lt"/>
              </a:rPr>
              <a:t> qui ont besoin qu’on s’intéresse à eux</a:t>
            </a:r>
          </a:p>
          <a:p>
            <a:pPr algn="l"/>
            <a:endParaRPr lang="fr-FR" sz="3900" b="1" dirty="0">
              <a:solidFill>
                <a:srgbClr val="002060"/>
              </a:solidFill>
              <a:latin typeface="+mn-lt"/>
            </a:endParaRPr>
          </a:p>
          <a:p>
            <a:pPr algn="l"/>
            <a:r>
              <a:rPr lang="fr-FR" sz="3200" b="1" dirty="0">
                <a:solidFill>
                  <a:srgbClr val="C00000"/>
                </a:solidFill>
              </a:rPr>
              <a:t>Intérêt et connaissance de leur environnement,</a:t>
            </a:r>
          </a:p>
          <a:p>
            <a:pPr algn="l"/>
            <a:r>
              <a:rPr lang="fr-FR" sz="3200" b="1" dirty="0">
                <a:solidFill>
                  <a:srgbClr val="C00000"/>
                </a:solidFill>
              </a:rPr>
              <a:t>organisation des cours, contenus adaptés, suivi du travail, aide, </a:t>
            </a:r>
          </a:p>
          <a:p>
            <a:pPr algn="l"/>
            <a:r>
              <a:rPr lang="fr-FR" sz="3200" b="1" dirty="0">
                <a:solidFill>
                  <a:srgbClr val="C00000"/>
                </a:solidFill>
              </a:rPr>
              <a:t>soutien, accompagnement personnalisé, estime de soi, </a:t>
            </a:r>
          </a:p>
          <a:p>
            <a:pPr algn="l"/>
            <a:r>
              <a:rPr lang="fr-FR" sz="3200" b="1" dirty="0">
                <a:solidFill>
                  <a:srgbClr val="C00000"/>
                </a:solidFill>
              </a:rPr>
              <a:t>valorisation des progrès et exigence de réussite</a:t>
            </a:r>
            <a:endParaRPr lang="fr-FR" sz="3000" dirty="0">
              <a:latin typeface="+mn-lt"/>
            </a:endParaRPr>
          </a:p>
        </p:txBody>
      </p:sp>
      <p:sp>
        <p:nvSpPr>
          <p:cNvPr id="2" name="ZoneTexte 1"/>
          <p:cNvSpPr txBox="1"/>
          <p:nvPr/>
        </p:nvSpPr>
        <p:spPr>
          <a:xfrm rot="5400000">
            <a:off x="5920431" y="3147369"/>
            <a:ext cx="5977466" cy="461665"/>
          </a:xfrm>
          <a:prstGeom prst="rect">
            <a:avLst/>
          </a:prstGeom>
          <a:noFill/>
        </p:spPr>
        <p:txBody>
          <a:bodyPr wrap="square" rtlCol="0">
            <a:spAutoFit/>
          </a:bodyPr>
          <a:lstStyle/>
          <a:p>
            <a:r>
              <a:rPr lang="fr-FR" sz="2400" b="1" dirty="0">
                <a:solidFill>
                  <a:srgbClr val="0070C0"/>
                </a:solidFill>
              </a:rPr>
              <a:t>De la </a:t>
            </a:r>
            <a:r>
              <a:rPr lang="fr-FR" sz="2400" b="1" dirty="0">
                <a:solidFill>
                  <a:schemeClr val="accent6">
                    <a:lumMod val="75000"/>
                  </a:schemeClr>
                </a:solidFill>
              </a:rPr>
              <a:t>famille</a:t>
            </a:r>
            <a:r>
              <a:rPr lang="fr-FR" sz="2400" b="1" dirty="0">
                <a:solidFill>
                  <a:srgbClr val="0070C0"/>
                </a:solidFill>
              </a:rPr>
              <a:t> à l’</a:t>
            </a:r>
            <a:r>
              <a:rPr lang="fr-FR" sz="2400" b="1" dirty="0">
                <a:solidFill>
                  <a:srgbClr val="00B0F0"/>
                </a:solidFill>
              </a:rPr>
              <a:t>enfant</a:t>
            </a:r>
            <a:r>
              <a:rPr lang="fr-FR" sz="2400" b="1" dirty="0">
                <a:solidFill>
                  <a:srgbClr val="0070C0"/>
                </a:solidFill>
              </a:rPr>
              <a:t>, de l’</a:t>
            </a:r>
            <a:r>
              <a:rPr lang="fr-FR" sz="2400" b="1" dirty="0">
                <a:solidFill>
                  <a:srgbClr val="00B0F0"/>
                </a:solidFill>
              </a:rPr>
              <a:t>enfant</a:t>
            </a:r>
            <a:r>
              <a:rPr lang="fr-FR" sz="2400" b="1" dirty="0">
                <a:solidFill>
                  <a:srgbClr val="0070C0"/>
                </a:solidFill>
              </a:rPr>
              <a:t> à </a:t>
            </a:r>
            <a:r>
              <a:rPr lang="fr-FR" sz="2400" b="1" dirty="0">
                <a:solidFill>
                  <a:srgbClr val="7030A0"/>
                </a:solidFill>
              </a:rPr>
              <a:t>l’élève</a:t>
            </a:r>
          </a:p>
        </p:txBody>
      </p:sp>
    </p:spTree>
    <p:extLst>
      <p:ext uri="{BB962C8B-B14F-4D97-AF65-F5344CB8AC3E}">
        <p14:creationId xmlns:p14="http://schemas.microsoft.com/office/powerpoint/2010/main" val="53446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5" name="Image 4" descr="BU005259.png"/>
          <p:cNvPicPr>
            <a:picLocks noChangeAspect="1"/>
          </p:cNvPicPr>
          <p:nvPr/>
        </p:nvPicPr>
        <p:blipFill>
          <a:blip r:embed="rId4" cstate="email">
            <a:alphaModFix amt="53000"/>
            <a:extLst>
              <a:ext uri="{28A0092B-C50C-407E-A947-70E740481C1C}">
                <a14:useLocalDpi xmlns:a14="http://schemas.microsoft.com/office/drawing/2010/main" val="0"/>
              </a:ext>
            </a:extLst>
          </a:blip>
          <a:stretch>
            <a:fillRect/>
          </a:stretch>
        </p:blipFill>
        <p:spPr>
          <a:xfrm>
            <a:off x="4775200" y="1914957"/>
            <a:ext cx="2836333" cy="2534418"/>
          </a:xfrm>
          <a:prstGeom prst="rect">
            <a:avLst/>
          </a:prstGeom>
        </p:spPr>
      </p:pic>
      <p:sp>
        <p:nvSpPr>
          <p:cNvPr id="6" name="Espace réservé du contenu 2"/>
          <p:cNvSpPr>
            <a:spLocks noGrp="1"/>
          </p:cNvSpPr>
          <p:nvPr>
            <p:ph type="ctrTitle"/>
          </p:nvPr>
        </p:nvSpPr>
        <p:spPr>
          <a:xfrm>
            <a:off x="863600" y="321734"/>
            <a:ext cx="6858000" cy="2963333"/>
          </a:xfrm>
        </p:spPr>
        <p:txBody>
          <a:bodyPr>
            <a:normAutofit fontScale="90000"/>
          </a:bodyPr>
          <a:lstStyle/>
          <a:p>
            <a:endParaRPr lang="fr-FR" b="1" dirty="0"/>
          </a:p>
          <a:p>
            <a:pPr algn="l"/>
            <a:r>
              <a:rPr lang="fr-FR" sz="3300" b="1" dirty="0"/>
              <a:t/>
            </a:r>
            <a:br>
              <a:rPr lang="fr-FR" sz="3300" b="1" dirty="0"/>
            </a:br>
            <a:r>
              <a:rPr lang="fr-FR" sz="3300" b="1" dirty="0"/>
              <a:t>2 	Le cadre institutionnel</a:t>
            </a:r>
            <a:br>
              <a:rPr lang="fr-FR" sz="3300" b="1" dirty="0"/>
            </a:br>
            <a:r>
              <a:rPr lang="fr-FR" sz="3300" b="1" dirty="0"/>
              <a:t/>
            </a:r>
            <a:br>
              <a:rPr lang="fr-FR" sz="3300" b="1" dirty="0"/>
            </a:br>
            <a:r>
              <a:rPr lang="fr-FR" sz="2700" b="1" dirty="0"/>
              <a:t>Réforme du collège, S4C, programmes, horaires, organisation, formation continue, accompagnement des corps d’inspection, appui technique en informatique</a:t>
            </a:r>
            <a:r>
              <a:rPr lang="is-IS" sz="2700" b="1" dirty="0"/>
              <a:t>…</a:t>
            </a:r>
            <a:br>
              <a:rPr lang="is-IS" sz="2700" b="1" dirty="0"/>
            </a:br>
            <a:r>
              <a:rPr lang="is-IS" sz="2700" b="1" dirty="0"/>
              <a:t/>
            </a:r>
            <a:br>
              <a:rPr lang="is-IS" sz="2700" b="1" dirty="0"/>
            </a:br>
            <a:r>
              <a:rPr lang="is-IS" sz="2700" b="1" dirty="0"/>
              <a:t>Entrée dans l’ère du pilotage</a:t>
            </a:r>
            <a:endParaRPr lang="fr-FR" sz="2700" dirty="0"/>
          </a:p>
        </p:txBody>
      </p:sp>
      <p:sp>
        <p:nvSpPr>
          <p:cNvPr id="3" name="Espace réservé du contenu 2"/>
          <p:cNvSpPr txBox="1">
            <a:spLocks/>
          </p:cNvSpPr>
          <p:nvPr/>
        </p:nvSpPr>
        <p:spPr>
          <a:xfrm>
            <a:off x="863600" y="4449375"/>
            <a:ext cx="7687733" cy="1075268"/>
          </a:xfrm>
          <a:prstGeom prst="rect">
            <a:avLst/>
          </a:prstGeom>
        </p:spPr>
        <p:txBody>
          <a:bodyPr vert="horz" lIns="91440" tIns="45720" rIns="91440" bIns="45720" rtlCol="0" anchor="b">
            <a:normAutofit fontScale="8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b="1" dirty="0">
                <a:solidFill>
                  <a:srgbClr val="002060"/>
                </a:solidFill>
              </a:rPr>
              <a:t>Une forte volonté du ministère de l’éducation de Polynésie pour encourager l’adaptation des situations d’apprentissages au contexte local </a:t>
            </a:r>
          </a:p>
        </p:txBody>
      </p:sp>
    </p:spTree>
    <p:extLst>
      <p:ext uri="{BB962C8B-B14F-4D97-AF65-F5344CB8AC3E}">
        <p14:creationId xmlns:p14="http://schemas.microsoft.com/office/powerpoint/2010/main" val="67567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pic>
        <p:nvPicPr>
          <p:cNvPr id="5" name="Image 4" descr="BES_089.png"/>
          <p:cNvPicPr>
            <a:picLocks noChangeAspect="1"/>
          </p:cNvPicPr>
          <p:nvPr/>
        </p:nvPicPr>
        <p:blipFill>
          <a:blip r:embed="rId4" cstate="email">
            <a:alphaModFix amt="47000"/>
            <a:extLst>
              <a:ext uri="{28A0092B-C50C-407E-A947-70E740481C1C}">
                <a14:useLocalDpi xmlns:a14="http://schemas.microsoft.com/office/drawing/2010/main" val="0"/>
              </a:ext>
            </a:extLst>
          </a:blip>
          <a:stretch>
            <a:fillRect/>
          </a:stretch>
        </p:blipFill>
        <p:spPr>
          <a:xfrm>
            <a:off x="6164249" y="3674533"/>
            <a:ext cx="2757807" cy="1905001"/>
          </a:xfrm>
          <a:prstGeom prst="rect">
            <a:avLst/>
          </a:prstGeom>
        </p:spPr>
      </p:pic>
      <p:sp>
        <p:nvSpPr>
          <p:cNvPr id="6" name="Espace réservé du contenu 2"/>
          <p:cNvSpPr>
            <a:spLocks noGrp="1"/>
          </p:cNvSpPr>
          <p:nvPr>
            <p:ph type="ctrTitle"/>
          </p:nvPr>
        </p:nvSpPr>
        <p:spPr>
          <a:xfrm>
            <a:off x="685153" y="592667"/>
            <a:ext cx="6858000" cy="6163733"/>
          </a:xfrm>
        </p:spPr>
        <p:txBody>
          <a:bodyPr>
            <a:normAutofit fontScale="90000"/>
          </a:bodyPr>
          <a:lstStyle/>
          <a:p>
            <a:endParaRPr lang="fr-FR" b="1" dirty="0"/>
          </a:p>
          <a:p>
            <a:pPr algn="l"/>
            <a:r>
              <a:rPr lang="fr-FR" sz="3300" b="1" dirty="0"/>
              <a:t/>
            </a:r>
            <a:br>
              <a:rPr lang="fr-FR" sz="3300" b="1" dirty="0"/>
            </a:br>
            <a:r>
              <a:rPr lang="fr-FR" sz="3200" b="1" dirty="0">
                <a:solidFill>
                  <a:srgbClr val="002060"/>
                </a:solidFill>
              </a:rPr>
              <a:t>4 	</a:t>
            </a:r>
            <a:r>
              <a:rPr lang="fr-FR" sz="3600" dirty="0">
                <a:solidFill>
                  <a:srgbClr val="002060"/>
                </a:solidFill>
                <a:latin typeface="+mn-lt"/>
              </a:rPr>
              <a:t>Les spécificités des EPEPF</a:t>
            </a:r>
            <a:r>
              <a:rPr lang="fr-FR" sz="3300" dirty="0">
                <a:latin typeface="+mn-lt"/>
              </a:rPr>
              <a:t/>
            </a:r>
            <a:br>
              <a:rPr lang="fr-FR" sz="3300" dirty="0">
                <a:latin typeface="+mn-lt"/>
              </a:rPr>
            </a:br>
            <a:r>
              <a:rPr lang="fr-FR" sz="1300" dirty="0">
                <a:latin typeface="+mn-lt"/>
              </a:rPr>
              <a:t/>
            </a:r>
            <a:br>
              <a:rPr lang="fr-FR" sz="1300" dirty="0">
                <a:latin typeface="+mn-lt"/>
              </a:rPr>
            </a:br>
            <a:r>
              <a:rPr lang="fr-FR" sz="2400" u="sng" dirty="0">
                <a:latin typeface="+mn-lt"/>
              </a:rPr>
              <a:t>La vie scolaire</a:t>
            </a:r>
            <a:r>
              <a:rPr lang="fr-FR" sz="2400" dirty="0">
                <a:latin typeface="+mn-lt"/>
              </a:rPr>
              <a:t> :</a:t>
            </a:r>
            <a:r>
              <a:rPr lang="fr-FR" sz="2400" u="sng" dirty="0">
                <a:latin typeface="+mn-lt"/>
              </a:rPr>
              <a:t/>
            </a:r>
            <a:br>
              <a:rPr lang="fr-FR" sz="2400" u="sng" dirty="0">
                <a:latin typeface="+mn-lt"/>
              </a:rPr>
            </a:br>
            <a:r>
              <a:rPr lang="fr-FR" sz="1300" dirty="0">
                <a:latin typeface="+mn-lt"/>
              </a:rPr>
              <a:t>	</a:t>
            </a:r>
            <a:r>
              <a:rPr lang="fr-FR" sz="2400" dirty="0">
                <a:latin typeface="+mn-lt"/>
              </a:rPr>
              <a:t/>
            </a:r>
            <a:br>
              <a:rPr lang="fr-FR" sz="2400" dirty="0">
                <a:latin typeface="+mn-lt"/>
              </a:rPr>
            </a:br>
            <a:r>
              <a:rPr lang="fr-FR" sz="2400" dirty="0">
                <a:latin typeface="+mn-lt"/>
              </a:rPr>
              <a:t>- Les adjoints d’éducation et leur formation</a:t>
            </a:r>
            <a:br>
              <a:rPr lang="fr-FR" sz="2400" dirty="0">
                <a:latin typeface="+mn-lt"/>
              </a:rPr>
            </a:br>
            <a:r>
              <a:rPr lang="fr-FR" sz="2400" dirty="0">
                <a:latin typeface="+mn-lt"/>
              </a:rPr>
              <a:t>- Les agents de Prévention</a:t>
            </a:r>
            <a:br>
              <a:rPr lang="fr-FR" sz="2400" dirty="0">
                <a:latin typeface="+mn-lt"/>
              </a:rPr>
            </a:br>
            <a:r>
              <a:rPr lang="fr-FR" sz="2400" dirty="0">
                <a:latin typeface="+mn-lt"/>
              </a:rPr>
              <a:t>- Les contrats particuliers (CAE, services civiques, CVD)</a:t>
            </a:r>
            <a:br>
              <a:rPr lang="fr-FR" sz="2400" dirty="0">
                <a:latin typeface="+mn-lt"/>
              </a:rPr>
            </a:br>
            <a:r>
              <a:rPr lang="fr-FR" sz="2400" dirty="0">
                <a:latin typeface="+mn-lt"/>
              </a:rPr>
              <a:t>- Le suivi de l’absentéisme</a:t>
            </a:r>
            <a:br>
              <a:rPr lang="fr-FR" sz="2400" dirty="0">
                <a:latin typeface="+mn-lt"/>
              </a:rPr>
            </a:br>
            <a:r>
              <a:rPr lang="fr-FR" sz="2400" dirty="0">
                <a:latin typeface="+mn-lt"/>
              </a:rPr>
              <a:t>- Le signalement des incidents</a:t>
            </a:r>
            <a:br>
              <a:rPr lang="fr-FR" sz="2400" dirty="0">
                <a:latin typeface="+mn-lt"/>
              </a:rPr>
            </a:br>
            <a:r>
              <a:rPr lang="fr-FR" sz="2400" dirty="0">
                <a:latin typeface="+mn-lt"/>
              </a:rPr>
              <a:t/>
            </a:r>
            <a:br>
              <a:rPr lang="fr-FR" sz="2400" dirty="0">
                <a:latin typeface="+mn-lt"/>
              </a:rPr>
            </a:br>
            <a:r>
              <a:rPr lang="fr-FR" sz="2400" u="sng" dirty="0">
                <a:latin typeface="+mn-lt"/>
              </a:rPr>
              <a:t>Les particularismes des instances </a:t>
            </a:r>
            <a:r>
              <a:rPr lang="fr-FR" sz="2400" dirty="0">
                <a:latin typeface="+mn-lt"/>
              </a:rPr>
              <a:t>:</a:t>
            </a:r>
            <a:br>
              <a:rPr lang="fr-FR" sz="2400" dirty="0">
                <a:latin typeface="+mn-lt"/>
              </a:rPr>
            </a:br>
            <a:r>
              <a:rPr lang="fr-FR" sz="1300" dirty="0">
                <a:latin typeface="+mn-lt"/>
              </a:rPr>
              <a:t/>
            </a:r>
            <a:br>
              <a:rPr lang="fr-FR" sz="1300" dirty="0">
                <a:latin typeface="+mn-lt"/>
              </a:rPr>
            </a:br>
            <a:r>
              <a:rPr lang="fr-FR" sz="2400" dirty="0">
                <a:latin typeface="+mn-lt"/>
              </a:rPr>
              <a:t>- le Conseil d’Etablissement et sa présidence</a:t>
            </a:r>
            <a:br>
              <a:rPr lang="fr-FR" sz="2400" dirty="0">
                <a:latin typeface="+mn-lt"/>
              </a:rPr>
            </a:br>
            <a:r>
              <a:rPr lang="fr-FR" sz="2400" dirty="0">
                <a:latin typeface="+mn-lt"/>
              </a:rPr>
              <a:t>- le Conseil de discipline et la décision finale</a:t>
            </a:r>
            <a:br>
              <a:rPr lang="fr-FR" sz="2400" dirty="0">
                <a:latin typeface="+mn-lt"/>
              </a:rPr>
            </a:br>
            <a:r>
              <a:rPr lang="fr-FR" sz="2400" dirty="0">
                <a:latin typeface="+mn-lt"/>
              </a:rPr>
              <a:t>- le CESC en développement</a:t>
            </a:r>
            <a:br>
              <a:rPr lang="fr-FR" sz="2400" dirty="0">
                <a:latin typeface="+mn-lt"/>
              </a:rPr>
            </a:br>
            <a:r>
              <a:rPr lang="fr-FR" sz="2400" dirty="0">
                <a:latin typeface="+mn-lt"/>
              </a:rPr>
              <a:t>- les CVL et CVC en devenir</a:t>
            </a:r>
            <a:br>
              <a:rPr lang="fr-FR" sz="2400" dirty="0">
                <a:latin typeface="+mn-lt"/>
              </a:rPr>
            </a:br>
            <a:r>
              <a:rPr lang="fr-FR" sz="2400" dirty="0">
                <a:latin typeface="+mn-lt"/>
              </a:rPr>
              <a:t>- le GPDS et les signalements</a:t>
            </a:r>
            <a:br>
              <a:rPr lang="fr-FR" sz="2400" dirty="0">
                <a:latin typeface="+mn-lt"/>
              </a:rPr>
            </a:br>
            <a:r>
              <a:rPr lang="fr-FR" sz="2400" dirty="0">
                <a:latin typeface="+mn-lt"/>
              </a:rPr>
              <a:t>- la commission des fonds sociaux</a:t>
            </a:r>
            <a:br>
              <a:rPr lang="fr-FR" sz="2400" dirty="0">
                <a:latin typeface="+mn-lt"/>
              </a:rPr>
            </a:br>
            <a:r>
              <a:rPr lang="fr-FR" sz="2400" dirty="0">
                <a:latin typeface="+mn-lt"/>
              </a:rPr>
              <a:t/>
            </a:r>
            <a:br>
              <a:rPr lang="fr-FR" sz="2400" dirty="0">
                <a:latin typeface="+mn-lt"/>
              </a:rPr>
            </a:br>
            <a:r>
              <a:rPr lang="fr-FR" sz="2400" u="sng" dirty="0">
                <a:latin typeface="+mn-lt"/>
              </a:rPr>
              <a:t>Le dossier unique</a:t>
            </a:r>
            <a:r>
              <a:rPr lang="fr-FR" sz="2400" dirty="0">
                <a:latin typeface="+mn-lt"/>
              </a:rPr>
              <a:t> de suivi des absentéistes lourds, inscrits au CJA</a:t>
            </a:r>
          </a:p>
        </p:txBody>
      </p:sp>
    </p:spTree>
    <p:extLst>
      <p:ext uri="{BB962C8B-B14F-4D97-AF65-F5344CB8AC3E}">
        <p14:creationId xmlns:p14="http://schemas.microsoft.com/office/powerpoint/2010/main" val="179391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dkDn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D98069C-90E9-AC4B-8E71-ED57006FBF7B}"/>
              </a:ext>
            </a:extLst>
          </p:cNvPr>
          <p:cNvSpPr>
            <a:spLocks noGrp="1"/>
          </p:cNvSpPr>
          <p:nvPr>
            <p:ph type="title"/>
          </p:nvPr>
        </p:nvSpPr>
        <p:spPr>
          <a:xfrm>
            <a:off x="628650" y="365126"/>
            <a:ext cx="7886700" cy="1106487"/>
          </a:xfrm>
          <a:solidFill>
            <a:schemeClr val="bg1"/>
          </a:solidFill>
        </p:spPr>
        <p:txBody>
          <a:bodyPr/>
          <a:lstStyle/>
          <a:p>
            <a:r>
              <a:rPr lang="fr-FR" dirty="0"/>
              <a:t>RENTREE 2020 – </a:t>
            </a:r>
            <a:r>
              <a:rPr lang="fr-FR" sz="2800" dirty="0"/>
              <a:t>L’incertitude du COVID19 </a:t>
            </a:r>
          </a:p>
        </p:txBody>
      </p:sp>
      <p:sp>
        <p:nvSpPr>
          <p:cNvPr id="3" name="Espace réservé du contenu 2">
            <a:extLst>
              <a:ext uri="{FF2B5EF4-FFF2-40B4-BE49-F238E27FC236}">
                <a16:creationId xmlns:a16="http://schemas.microsoft.com/office/drawing/2014/main" xmlns="" id="{572257EF-BD04-2249-9434-35A2EBAF3E6C}"/>
              </a:ext>
            </a:extLst>
          </p:cNvPr>
          <p:cNvSpPr>
            <a:spLocks noGrp="1"/>
          </p:cNvSpPr>
          <p:nvPr>
            <p:ph idx="1"/>
          </p:nvPr>
        </p:nvSpPr>
        <p:spPr>
          <a:solidFill>
            <a:schemeClr val="bg1"/>
          </a:solidFill>
        </p:spPr>
        <p:txBody>
          <a:bodyPr>
            <a:normAutofit fontScale="77500" lnSpcReduction="20000"/>
          </a:bodyPr>
          <a:lstStyle/>
          <a:p>
            <a:r>
              <a:rPr lang="fr-FR" dirty="0"/>
              <a:t>2019-2020 :</a:t>
            </a:r>
          </a:p>
          <a:p>
            <a:pPr marL="0" indent="0">
              <a:buNone/>
            </a:pPr>
            <a:r>
              <a:rPr lang="fr-FR" dirty="0"/>
              <a:t>- Mars 2020 : Création d’une cellule de crise DGEE incluant le VR/Autorité Ministre</a:t>
            </a:r>
          </a:p>
          <a:p>
            <a:pPr>
              <a:buFontTx/>
              <a:buChar char="-"/>
            </a:pPr>
            <a:r>
              <a:rPr lang="fr-FR" dirty="0"/>
              <a:t>Etablissements scolaires fermés aux élèves à compter </a:t>
            </a:r>
            <a:r>
              <a:rPr lang="fr-FR" u="sng" dirty="0"/>
              <a:t>du 18 mars 20</a:t>
            </a:r>
          </a:p>
          <a:p>
            <a:pPr>
              <a:buFontTx/>
              <a:buChar char="-"/>
            </a:pPr>
            <a:r>
              <a:rPr lang="fr-FR" dirty="0"/>
              <a:t>Mise en œuvre de la continuité pédagogique et du télétravail :</a:t>
            </a:r>
          </a:p>
          <a:p>
            <a:pPr lvl="1">
              <a:buFont typeface="Wingdings" pitchFamily="2" charset="2"/>
              <a:buChar char="Ø"/>
            </a:pPr>
            <a:r>
              <a:rPr lang="fr-FR" dirty="0"/>
              <a:t> contexte géographique : spécificité insulaire/retour internes/accès internet</a:t>
            </a:r>
          </a:p>
          <a:p>
            <a:pPr>
              <a:buFontTx/>
              <a:buChar char="-"/>
            </a:pPr>
            <a:r>
              <a:rPr lang="fr-FR" dirty="0"/>
              <a:t>Retour progressif des élèves sous protocole sanitaire :</a:t>
            </a:r>
          </a:p>
          <a:p>
            <a:pPr lvl="1">
              <a:buFont typeface="Wingdings" pitchFamily="2" charset="2"/>
              <a:buChar char="Ø"/>
            </a:pPr>
            <a:r>
              <a:rPr lang="fr-FR" dirty="0"/>
              <a:t> sur la base du volontariat à partir du 18 mai 20</a:t>
            </a:r>
          </a:p>
          <a:p>
            <a:pPr lvl="1">
              <a:buFont typeface="Wingdings" pitchFamily="2" charset="2"/>
              <a:buChar char="Ø"/>
            </a:pPr>
            <a:r>
              <a:rPr lang="fr-FR" dirty="0"/>
              <a:t>Obligatoire le 02 juin 20</a:t>
            </a:r>
          </a:p>
          <a:p>
            <a:pPr marL="342900" lvl="1" indent="0">
              <a:buNone/>
            </a:pPr>
            <a:endParaRPr lang="fr-FR" dirty="0"/>
          </a:p>
          <a:p>
            <a:r>
              <a:rPr lang="fr-FR" dirty="0"/>
              <a:t>2020-2021 :</a:t>
            </a:r>
          </a:p>
          <a:p>
            <a:pPr>
              <a:buFontTx/>
              <a:buChar char="-"/>
            </a:pPr>
            <a:r>
              <a:rPr lang="fr-FR" dirty="0"/>
              <a:t>Cellule de crise ré-activable H24 (PCA)</a:t>
            </a:r>
          </a:p>
          <a:p>
            <a:pPr>
              <a:buFontTx/>
              <a:buChar char="-"/>
            </a:pPr>
            <a:r>
              <a:rPr lang="fr-FR" dirty="0"/>
              <a:t>Protocole sanitaire élaboré et pouvant être déployé rapidement</a:t>
            </a:r>
          </a:p>
          <a:p>
            <a:pPr marL="0" indent="0">
              <a:buNone/>
            </a:pPr>
            <a:r>
              <a:rPr lang="fr-FR" dirty="0"/>
              <a:t>(masques et gels au sein des établissements scolaires)</a:t>
            </a:r>
          </a:p>
          <a:p>
            <a:pPr>
              <a:buFontTx/>
              <a:buChar char="-"/>
            </a:pPr>
            <a:r>
              <a:rPr lang="fr-FR" dirty="0"/>
              <a:t>Continuité </a:t>
            </a:r>
            <a:r>
              <a:rPr lang="fr-FR"/>
              <a:t>pédagogique </a:t>
            </a:r>
            <a:r>
              <a:rPr lang="fr-FR" smtClean="0"/>
              <a:t>éprouvée</a:t>
            </a:r>
            <a:endParaRPr lang="fr-FR" dirty="0"/>
          </a:p>
          <a:p>
            <a:pPr>
              <a:buFontTx/>
              <a:buChar char="-"/>
            </a:pPr>
            <a:r>
              <a:rPr lang="fr-FR" dirty="0"/>
              <a:t>Télétravail en développement</a:t>
            </a:r>
          </a:p>
          <a:p>
            <a:pPr>
              <a:buFontTx/>
              <a:buChar char="-"/>
            </a:pPr>
            <a:r>
              <a:rPr lang="fr-FR" dirty="0"/>
              <a:t>Avenant pris ou à prendre en CE pour mettre en œuvre des actions pédagogiques pour remise à niveau</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168896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j0309270.jpg"/>
          <p:cNvPicPr>
            <a:picLocks noChangeAspect="1"/>
          </p:cNvPicPr>
          <p:nvPr/>
        </p:nvPicPr>
        <p:blipFill>
          <a:blip r:embed="rId3">
            <a:alphaModFix amt="62000"/>
            <a:extLst>
              <a:ext uri="{28A0092B-C50C-407E-A947-70E740481C1C}">
                <a14:useLocalDpi xmlns:a14="http://schemas.microsoft.com/office/drawing/2010/main" val="0"/>
              </a:ext>
            </a:extLst>
          </a:blip>
          <a:stretch>
            <a:fillRect/>
          </a:stretch>
        </p:blipFill>
        <p:spPr>
          <a:xfrm>
            <a:off x="0" y="8467"/>
            <a:ext cx="10390906" cy="6858000"/>
          </a:xfrm>
          <a:prstGeom prst="rect">
            <a:avLst/>
          </a:prstGeom>
        </p:spPr>
      </p:pic>
      <p:sp>
        <p:nvSpPr>
          <p:cNvPr id="3" name="Espace réservé du contenu 2"/>
          <p:cNvSpPr>
            <a:spLocks noGrp="1"/>
          </p:cNvSpPr>
          <p:nvPr>
            <p:ph idx="1"/>
          </p:nvPr>
        </p:nvSpPr>
        <p:spPr>
          <a:xfrm>
            <a:off x="581660" y="1955800"/>
            <a:ext cx="6513407" cy="2650067"/>
          </a:xfrm>
        </p:spPr>
        <p:txBody>
          <a:bodyPr>
            <a:normAutofit/>
          </a:bodyPr>
          <a:lstStyle/>
          <a:p>
            <a:endParaRPr lang="fr-FR" b="1" dirty="0"/>
          </a:p>
          <a:p>
            <a:endParaRPr lang="fr-FR" dirty="0"/>
          </a:p>
          <a:p>
            <a:endParaRPr lang="fr-FR" dirty="0"/>
          </a:p>
          <a:p>
            <a:endParaRPr lang="fr-FR" dirty="0"/>
          </a:p>
          <a:p>
            <a:endParaRPr lang="fr-FR" dirty="0"/>
          </a:p>
          <a:p>
            <a:endParaRPr lang="fr-FR" dirty="0"/>
          </a:p>
        </p:txBody>
      </p:sp>
      <p:sp>
        <p:nvSpPr>
          <p:cNvPr id="9" name="ZoneTexte 8"/>
          <p:cNvSpPr txBox="1"/>
          <p:nvPr/>
        </p:nvSpPr>
        <p:spPr>
          <a:xfrm>
            <a:off x="190500" y="381000"/>
            <a:ext cx="184666" cy="369332"/>
          </a:xfrm>
          <a:prstGeom prst="rect">
            <a:avLst/>
          </a:prstGeom>
          <a:noFill/>
        </p:spPr>
        <p:txBody>
          <a:bodyPr wrap="none" rtlCol="0">
            <a:spAutoFit/>
          </a:bodyPr>
          <a:lstStyle/>
          <a:p>
            <a:endParaRPr lang="fr-FR" dirty="0"/>
          </a:p>
        </p:txBody>
      </p:sp>
      <p:sp>
        <p:nvSpPr>
          <p:cNvPr id="4" name="Titre 3"/>
          <p:cNvSpPr>
            <a:spLocks noGrp="1"/>
          </p:cNvSpPr>
          <p:nvPr>
            <p:ph type="title"/>
          </p:nvPr>
        </p:nvSpPr>
        <p:spPr>
          <a:xfrm>
            <a:off x="713317" y="750333"/>
            <a:ext cx="7886700" cy="5961752"/>
          </a:xfrm>
          <a:effectLst>
            <a:glow rad="127000">
              <a:schemeClr val="bg2">
                <a:lumMod val="50000"/>
                <a:alpha val="78000"/>
              </a:schemeClr>
            </a:glow>
          </a:effectLst>
        </p:spPr>
        <p:txBody>
          <a:bodyPr>
            <a:normAutofit fontScale="90000"/>
          </a:bodyPr>
          <a:lstStyle/>
          <a:p>
            <a:r>
              <a:rPr lang="fr-FR" b="1" dirty="0">
                <a:solidFill>
                  <a:srgbClr val="002060"/>
                </a:solidFill>
                <a:latin typeface="+mn-lt"/>
              </a:rPr>
              <a:t>6</a:t>
            </a:r>
            <a:r>
              <a:rPr lang="fr-FR" sz="3200" b="1" dirty="0">
                <a:solidFill>
                  <a:srgbClr val="002060"/>
                </a:solidFill>
                <a:latin typeface="+mn-lt"/>
              </a:rPr>
              <a:t> 	</a:t>
            </a:r>
            <a:r>
              <a:rPr lang="fr-FR" sz="3600" b="1" dirty="0">
                <a:solidFill>
                  <a:srgbClr val="002060"/>
                </a:solidFill>
                <a:latin typeface="+mn-lt"/>
              </a:rPr>
              <a:t>Les enjeux</a:t>
            </a:r>
            <a:r>
              <a:rPr lang="fr-FR" dirty="0"/>
              <a:t/>
            </a:r>
            <a:br>
              <a:rPr lang="fr-FR" dirty="0"/>
            </a:br>
            <a:r>
              <a:rPr lang="fr-FR" sz="1400" b="1" dirty="0"/>
              <a:t/>
            </a:r>
            <a:br>
              <a:rPr lang="fr-FR" sz="1400" b="1" dirty="0"/>
            </a:br>
            <a:r>
              <a:rPr lang="fr-FR" sz="1400" b="1" dirty="0"/>
              <a:t/>
            </a:r>
            <a:br>
              <a:rPr lang="fr-FR" sz="1400" b="1" dirty="0"/>
            </a:br>
            <a:r>
              <a:rPr lang="fr-FR" sz="3100" b="1" dirty="0"/>
              <a:t>Réduire l’hétérogénéité scolaire suite aux inégalités de la continuité pédagogique (COVID19) </a:t>
            </a:r>
            <a:br>
              <a:rPr lang="fr-FR" sz="3100" b="1" dirty="0"/>
            </a:br>
            <a:r>
              <a:rPr lang="fr-FR" sz="3100" b="1" dirty="0"/>
              <a:t/>
            </a:r>
            <a:br>
              <a:rPr lang="fr-FR" sz="3100" b="1" dirty="0"/>
            </a:br>
            <a:r>
              <a:rPr lang="fr-FR" sz="2900" b="1" dirty="0"/>
              <a:t>Donner l’ambition aux élèves au travers de méthodes pédagogiques actives, adaptées aux besoins des élèves, qui font sens en PF, de modalités d’accompagnement et d’évaluation positives</a:t>
            </a:r>
            <a:r>
              <a:rPr lang="is-IS" sz="2900" b="1" dirty="0"/>
              <a:t>…</a:t>
            </a:r>
            <a:r>
              <a:rPr lang="fr-FR" sz="2900" dirty="0"/>
              <a:t/>
            </a:r>
            <a:br>
              <a:rPr lang="fr-FR" sz="2900" dirty="0"/>
            </a:br>
            <a:r>
              <a:rPr lang="fr-FR" sz="2900" b="1" dirty="0"/>
              <a:t/>
            </a:r>
            <a:br>
              <a:rPr lang="fr-FR" sz="2900" b="1" dirty="0"/>
            </a:br>
            <a:r>
              <a:rPr lang="fr-FR" sz="2900" b="1" dirty="0"/>
              <a:t>Lutter activement, dans la classe, contre le décrochage et la déscolarisation</a:t>
            </a:r>
            <a:r>
              <a:rPr lang="fr-FR" sz="2900" dirty="0"/>
              <a:t>.</a:t>
            </a:r>
            <a:br>
              <a:rPr lang="fr-FR" sz="2900" dirty="0"/>
            </a:br>
            <a:r>
              <a:rPr lang="fr-FR" sz="2900" dirty="0"/>
              <a:t/>
            </a:r>
            <a:br>
              <a:rPr lang="fr-FR" sz="2900" dirty="0"/>
            </a:br>
            <a:r>
              <a:rPr lang="fr-FR" sz="2900" b="1" dirty="0"/>
              <a:t>Renforcer la coopération entre les parents d’élèves et l’école.</a:t>
            </a:r>
            <a:br>
              <a:rPr lang="fr-FR" sz="2900" b="1" dirty="0"/>
            </a:br>
            <a:r>
              <a:rPr lang="fr-FR" sz="2900" b="1" dirty="0"/>
              <a:t/>
            </a:r>
            <a:br>
              <a:rPr lang="fr-FR" sz="2900" b="1" dirty="0"/>
            </a:br>
            <a:r>
              <a:rPr lang="fr-FR" sz="2900" b="1" dirty="0"/>
              <a:t>Accroître les résultats à tous les niveaux (acquisition de compétences, réussite examens, orientation</a:t>
            </a:r>
            <a:r>
              <a:rPr lang="is-IS" sz="2900" b="1" dirty="0"/>
              <a:t>…</a:t>
            </a:r>
            <a:r>
              <a:rPr lang="fr-FR" sz="2900" b="1" dirty="0"/>
              <a:t>).</a:t>
            </a:r>
            <a:r>
              <a:rPr lang="fr-FR" sz="3600" b="1" dirty="0"/>
              <a:t/>
            </a:r>
            <a:br>
              <a:rPr lang="fr-FR" sz="3600" b="1" dirty="0"/>
            </a:br>
            <a:r>
              <a:rPr lang="fr-FR" sz="3600" dirty="0"/>
              <a:t/>
            </a:r>
            <a:br>
              <a:rPr lang="fr-FR" sz="3600" dirty="0"/>
            </a:br>
            <a:endParaRPr lang="fr-FR" dirty="0"/>
          </a:p>
        </p:txBody>
      </p:sp>
    </p:spTree>
    <p:extLst>
      <p:ext uri="{BB962C8B-B14F-4D97-AF65-F5344CB8AC3E}">
        <p14:creationId xmlns:p14="http://schemas.microsoft.com/office/powerpoint/2010/main" val="50296156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1548</TotalTime>
  <Words>1133</Words>
  <Application>Microsoft Office PowerPoint</Application>
  <PresentationFormat>Affichage à l'écran (4:3)</PresentationFormat>
  <Paragraphs>163</Paragraphs>
  <Slides>8</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Calibri</vt:lpstr>
      <vt:lpstr>Calibri Light</vt:lpstr>
      <vt:lpstr>Mistral</vt:lpstr>
      <vt:lpstr>ＭＳ 明朝</vt:lpstr>
      <vt:lpstr>Times New Roman</vt:lpstr>
      <vt:lpstr>Wingdings</vt:lpstr>
      <vt:lpstr>Thème Office</vt:lpstr>
      <vt:lpstr>Journée d’accueil des personnels de l éducation mis à disposition de la Polynésie française Rentrée 2020</vt:lpstr>
      <vt:lpstr>1    Le Contexte géographique, économique et social </vt:lpstr>
      <vt:lpstr>Présentation PowerPoint</vt:lpstr>
      <vt:lpstr>Des familles et des enfants très divers  - Lieux (géographique) et conditions de vie (maison, quartier) - origines et culture familiales - accès à l’emploi, niveau de revenus - attentes vis-à-vis de l’école </vt:lpstr>
      <vt:lpstr>  2  Le cadre institutionnel  Réforme du collège, S4C, programmes, horaires, organisation, formation continue, accompagnement des corps d’inspection, appui technique en informatique…  Entrée dans l’ère du pilotage</vt:lpstr>
      <vt:lpstr>  4  Les spécificités des EPEPF  La vie scolaire :   - Les adjoints d’éducation et leur formation - Les agents de Prévention - Les contrats particuliers (CAE, services civiques, CVD) - Le suivi de l’absentéisme - Le signalement des incidents  Les particularismes des instances :  - le Conseil d’Etablissement et sa présidence - le Conseil de discipline et la décision finale - le CESC en développement - les CVL et CVC en devenir - le GPDS et les signalements - la commission des fonds sociaux  Le dossier unique de suivi des absentéistes lourds, inscrits au CJA</vt:lpstr>
      <vt:lpstr>RENTREE 2020 – L’incertitude du COVID19 </vt:lpstr>
      <vt:lpstr>6  Les enjeux   Réduire l’hétérogénéité scolaire suite aux inégalités de la continuité pédagogique (COVID19)   Donner l’ambition aux élèves au travers de méthodes pédagogiques actives, adaptées aux besoins des élèves, qui font sens en PF, de modalités d’accompagnement et d’évaluation positives…  Lutter activement, dans la classe, contre le décrochage et la déscolarisation.  Renforcer la coopération entre les parents d’élèves et l’école.  Accroître les résultats à tous les niveaux (acquisition de compétences, réussite examens, orientation…).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Accueil des personnels de direction Rentrée 2017</dc:title>
  <dc:creator>Pascal Herve</dc:creator>
  <cp:lastModifiedBy>jean-michel.garcia</cp:lastModifiedBy>
  <cp:revision>114</cp:revision>
  <cp:lastPrinted>2018-08-03T22:51:15Z</cp:lastPrinted>
  <dcterms:created xsi:type="dcterms:W3CDTF">2017-08-01T19:20:57Z</dcterms:created>
  <dcterms:modified xsi:type="dcterms:W3CDTF">2020-08-06T01:47:26Z</dcterms:modified>
</cp:coreProperties>
</file>